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 id="286" r:id="rId6"/>
    <p:sldId id="289" r:id="rId7"/>
    <p:sldId id="288" r:id="rId8"/>
    <p:sldId id="290" r:id="rId9"/>
    <p:sldId id="287" r:id="rId10"/>
    <p:sldId id="291" r:id="rId11"/>
    <p:sldId id="292" r:id="rId12"/>
    <p:sldId id="293"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BE44"/>
    <a:srgbClr val="58595E"/>
    <a:srgbClr val="8182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06" y="77"/>
      </p:cViewPr>
      <p:guideLst/>
    </p:cSldViewPr>
  </p:slideViewPr>
  <p:notesTextViewPr>
    <p:cViewPr>
      <p:scale>
        <a:sx n="1" d="1"/>
        <a:sy n="1" d="1"/>
      </p:scale>
      <p:origin x="0" y="0"/>
    </p:cViewPr>
  </p:notesTextViewPr>
  <p:sorterViewPr>
    <p:cViewPr>
      <p:scale>
        <a:sx n="100" d="100"/>
        <a:sy n="100" d="100"/>
      </p:scale>
      <p:origin x="0" y="-43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408C9-8065-4FED-B2BF-B0D071341E1A}" type="doc">
      <dgm:prSet loTypeId="urn:microsoft.com/office/officeart/2005/8/layout/target3" loCatId="relationship" qsTypeId="urn:microsoft.com/office/officeart/2005/8/quickstyle/simple1" qsCatId="simple" csTypeId="urn:microsoft.com/office/officeart/2005/8/colors/colorful2" csCatId="colorful" phldr="1"/>
      <dgm:spPr/>
      <dgm:t>
        <a:bodyPr/>
        <a:lstStyle/>
        <a:p>
          <a:endParaRPr lang="en-CA"/>
        </a:p>
      </dgm:t>
    </dgm:pt>
    <dgm:pt modelId="{CBD96419-7BA8-45AA-BD3D-4E63C7CAE46C}">
      <dgm:prSet phldrT="[Text]" custT="1"/>
      <dgm:spPr>
        <a:ln>
          <a:solidFill>
            <a:srgbClr val="6FBE44"/>
          </a:solidFill>
        </a:ln>
      </dgm:spPr>
      <dgm:t>
        <a:bodyPr/>
        <a:lstStyle/>
        <a:p>
          <a:pPr algn="l"/>
          <a:r>
            <a:rPr lang="en-CA" sz="3600" dirty="0"/>
            <a:t>Induced </a:t>
          </a:r>
          <a:br>
            <a:rPr lang="en-CA" sz="3600" dirty="0"/>
          </a:br>
          <a:r>
            <a:rPr lang="en-CA" sz="1600" dirty="0"/>
            <a:t>(Impact associated with the re-spending of wages, salaries &amp; profits)</a:t>
          </a:r>
        </a:p>
      </dgm:t>
    </dgm:pt>
    <dgm:pt modelId="{73DB4887-62FC-4D13-A137-FE833FE19002}" type="parTrans" cxnId="{69F3B377-C265-4127-951D-6F625046E223}">
      <dgm:prSet/>
      <dgm:spPr/>
      <dgm:t>
        <a:bodyPr/>
        <a:lstStyle/>
        <a:p>
          <a:endParaRPr lang="en-CA" sz="2800"/>
        </a:p>
      </dgm:t>
    </dgm:pt>
    <dgm:pt modelId="{E4C2F632-7423-4167-B7EC-9A07994550D2}" type="sibTrans" cxnId="{69F3B377-C265-4127-951D-6F625046E223}">
      <dgm:prSet/>
      <dgm:spPr/>
      <dgm:t>
        <a:bodyPr/>
        <a:lstStyle/>
        <a:p>
          <a:endParaRPr lang="en-CA" sz="2800"/>
        </a:p>
      </dgm:t>
    </dgm:pt>
    <dgm:pt modelId="{54321EC4-C295-429E-8AB7-E1215E2C9CC4}">
      <dgm:prSet phldrT="[Text]" custT="1"/>
      <dgm:spPr>
        <a:ln>
          <a:solidFill>
            <a:srgbClr val="6FBE44"/>
          </a:solidFill>
        </a:ln>
      </dgm:spPr>
      <dgm:t>
        <a:bodyPr/>
        <a:lstStyle/>
        <a:p>
          <a:pPr algn="l"/>
          <a:r>
            <a:rPr lang="en-CA" sz="3600" dirty="0"/>
            <a:t>Indirect </a:t>
          </a:r>
          <a:br>
            <a:rPr lang="en-CA" sz="3600" dirty="0"/>
          </a:br>
          <a:r>
            <a:rPr lang="en-CA" sz="1600" dirty="0"/>
            <a:t>(Impact arising from the supply of goods &amp; services to produce Direct)</a:t>
          </a:r>
        </a:p>
      </dgm:t>
    </dgm:pt>
    <dgm:pt modelId="{8375D677-264F-4138-B34D-10AE2EFFF998}" type="parTrans" cxnId="{1492CF58-2C52-43CE-ACAC-C3593D93DC00}">
      <dgm:prSet/>
      <dgm:spPr/>
      <dgm:t>
        <a:bodyPr/>
        <a:lstStyle/>
        <a:p>
          <a:endParaRPr lang="en-CA" sz="2800"/>
        </a:p>
      </dgm:t>
    </dgm:pt>
    <dgm:pt modelId="{6935C4C3-C825-4A2A-925B-E38E3D7DA1AD}" type="sibTrans" cxnId="{1492CF58-2C52-43CE-ACAC-C3593D93DC00}">
      <dgm:prSet/>
      <dgm:spPr/>
      <dgm:t>
        <a:bodyPr/>
        <a:lstStyle/>
        <a:p>
          <a:endParaRPr lang="en-CA" sz="2800"/>
        </a:p>
      </dgm:t>
    </dgm:pt>
    <dgm:pt modelId="{A1D4A43E-B9C5-4BBA-A2DB-86BD72FF6714}">
      <dgm:prSet phldrT="[Text]" custT="1"/>
      <dgm:spPr>
        <a:ln>
          <a:solidFill>
            <a:srgbClr val="6FBE44"/>
          </a:solidFill>
        </a:ln>
      </dgm:spPr>
      <dgm:t>
        <a:bodyPr/>
        <a:lstStyle/>
        <a:p>
          <a:pPr algn="l"/>
          <a:r>
            <a:rPr lang="en-CA" sz="3600" dirty="0"/>
            <a:t>Direct</a:t>
          </a:r>
          <a:r>
            <a:rPr lang="en-CA" sz="1600" dirty="0"/>
            <a:t> </a:t>
          </a:r>
          <a:br>
            <a:rPr lang="en-CA" sz="1600" dirty="0"/>
          </a:br>
          <a:r>
            <a:rPr lang="en-CA" sz="1600" dirty="0"/>
            <a:t>(The impact arising from the initial expenditure)</a:t>
          </a:r>
        </a:p>
      </dgm:t>
    </dgm:pt>
    <dgm:pt modelId="{44E46367-BFA3-4B44-8AA1-E390AC977E77}" type="parTrans" cxnId="{E1969D1C-869E-4B4D-8A73-E25C30F58699}">
      <dgm:prSet/>
      <dgm:spPr/>
      <dgm:t>
        <a:bodyPr/>
        <a:lstStyle/>
        <a:p>
          <a:endParaRPr lang="en-CA" sz="2800"/>
        </a:p>
      </dgm:t>
    </dgm:pt>
    <dgm:pt modelId="{41BDD114-A47E-4454-A3CD-7ECE74D2AF94}" type="sibTrans" cxnId="{E1969D1C-869E-4B4D-8A73-E25C30F58699}">
      <dgm:prSet/>
      <dgm:spPr/>
      <dgm:t>
        <a:bodyPr/>
        <a:lstStyle/>
        <a:p>
          <a:endParaRPr lang="en-CA" sz="2800"/>
        </a:p>
      </dgm:t>
    </dgm:pt>
    <dgm:pt modelId="{A8B092AD-2A94-4549-88EF-18522ADD0F13}" type="pres">
      <dgm:prSet presAssocID="{0F5408C9-8065-4FED-B2BF-B0D071341E1A}" presName="Name0" presStyleCnt="0">
        <dgm:presLayoutVars>
          <dgm:chMax val="7"/>
          <dgm:dir/>
          <dgm:animLvl val="lvl"/>
          <dgm:resizeHandles val="exact"/>
        </dgm:presLayoutVars>
      </dgm:prSet>
      <dgm:spPr/>
    </dgm:pt>
    <dgm:pt modelId="{E27B344A-B34D-4E8F-B73E-A83310897FCE}" type="pres">
      <dgm:prSet presAssocID="{CBD96419-7BA8-45AA-BD3D-4E63C7CAE46C}" presName="circle1" presStyleLbl="node1" presStyleIdx="0" presStyleCnt="3"/>
      <dgm:spPr>
        <a:solidFill>
          <a:srgbClr val="6FBE44"/>
        </a:solidFill>
      </dgm:spPr>
    </dgm:pt>
    <dgm:pt modelId="{53D933E3-68DA-4F7D-B252-38CC9153392C}" type="pres">
      <dgm:prSet presAssocID="{CBD96419-7BA8-45AA-BD3D-4E63C7CAE46C}" presName="space" presStyleCnt="0"/>
      <dgm:spPr/>
    </dgm:pt>
    <dgm:pt modelId="{A682C668-CEAA-4B9E-A3B6-DF3E0B350281}" type="pres">
      <dgm:prSet presAssocID="{CBD96419-7BA8-45AA-BD3D-4E63C7CAE46C}" presName="rect1" presStyleLbl="alignAcc1" presStyleIdx="0" presStyleCnt="3"/>
      <dgm:spPr/>
    </dgm:pt>
    <dgm:pt modelId="{F7416EAF-30A0-4F5E-92BF-AD80B8EB2425}" type="pres">
      <dgm:prSet presAssocID="{54321EC4-C295-429E-8AB7-E1215E2C9CC4}" presName="vertSpace2" presStyleLbl="node1" presStyleIdx="0" presStyleCnt="3"/>
      <dgm:spPr/>
    </dgm:pt>
    <dgm:pt modelId="{B7C9A18C-6CD6-44B1-BA7C-65451069948C}" type="pres">
      <dgm:prSet presAssocID="{54321EC4-C295-429E-8AB7-E1215E2C9CC4}" presName="circle2" presStyleLbl="node1" presStyleIdx="1" presStyleCnt="3"/>
      <dgm:spPr>
        <a:solidFill>
          <a:srgbClr val="818285"/>
        </a:solidFill>
      </dgm:spPr>
    </dgm:pt>
    <dgm:pt modelId="{DFE29745-16E4-4293-900B-F36574DFF8B1}" type="pres">
      <dgm:prSet presAssocID="{54321EC4-C295-429E-8AB7-E1215E2C9CC4}" presName="rect2" presStyleLbl="alignAcc1" presStyleIdx="1" presStyleCnt="3" custLinFactNeighborX="0"/>
      <dgm:spPr/>
    </dgm:pt>
    <dgm:pt modelId="{5E7BF7DF-5723-4C57-BD07-F4E3C4D55BD4}" type="pres">
      <dgm:prSet presAssocID="{A1D4A43E-B9C5-4BBA-A2DB-86BD72FF6714}" presName="vertSpace3" presStyleLbl="node1" presStyleIdx="1" presStyleCnt="3"/>
      <dgm:spPr/>
    </dgm:pt>
    <dgm:pt modelId="{E1A722ED-CC4D-43D0-8ECD-AA88E279B5D3}" type="pres">
      <dgm:prSet presAssocID="{A1D4A43E-B9C5-4BBA-A2DB-86BD72FF6714}" presName="circle3" presStyleLbl="node1" presStyleIdx="2" presStyleCnt="3"/>
      <dgm:spPr>
        <a:solidFill>
          <a:srgbClr val="58595E"/>
        </a:solidFill>
      </dgm:spPr>
    </dgm:pt>
    <dgm:pt modelId="{D68C7F0A-8F1E-4B70-8275-901AA14B580E}" type="pres">
      <dgm:prSet presAssocID="{A1D4A43E-B9C5-4BBA-A2DB-86BD72FF6714}" presName="rect3" presStyleLbl="alignAcc1" presStyleIdx="2" presStyleCnt="3"/>
      <dgm:spPr/>
    </dgm:pt>
    <dgm:pt modelId="{0FF90A96-257A-47AE-8F02-9BD1CE4678E8}" type="pres">
      <dgm:prSet presAssocID="{CBD96419-7BA8-45AA-BD3D-4E63C7CAE46C}" presName="rect1ParTxNoCh" presStyleLbl="alignAcc1" presStyleIdx="2" presStyleCnt="3">
        <dgm:presLayoutVars>
          <dgm:chMax val="1"/>
          <dgm:bulletEnabled val="1"/>
        </dgm:presLayoutVars>
      </dgm:prSet>
      <dgm:spPr/>
    </dgm:pt>
    <dgm:pt modelId="{8E3021B2-65EE-4DA1-88C8-5570E845C02C}" type="pres">
      <dgm:prSet presAssocID="{54321EC4-C295-429E-8AB7-E1215E2C9CC4}" presName="rect2ParTxNoCh" presStyleLbl="alignAcc1" presStyleIdx="2" presStyleCnt="3">
        <dgm:presLayoutVars>
          <dgm:chMax val="1"/>
          <dgm:bulletEnabled val="1"/>
        </dgm:presLayoutVars>
      </dgm:prSet>
      <dgm:spPr/>
    </dgm:pt>
    <dgm:pt modelId="{9201AEBD-5AB1-477B-87F5-4F86D0520B2E}" type="pres">
      <dgm:prSet presAssocID="{A1D4A43E-B9C5-4BBA-A2DB-86BD72FF6714}" presName="rect3ParTxNoCh" presStyleLbl="alignAcc1" presStyleIdx="2" presStyleCnt="3">
        <dgm:presLayoutVars>
          <dgm:chMax val="1"/>
          <dgm:bulletEnabled val="1"/>
        </dgm:presLayoutVars>
      </dgm:prSet>
      <dgm:spPr/>
    </dgm:pt>
  </dgm:ptLst>
  <dgm:cxnLst>
    <dgm:cxn modelId="{AC3EB80F-7099-48C1-B9B2-0A15C39E901C}" type="presOf" srcId="{A1D4A43E-B9C5-4BBA-A2DB-86BD72FF6714}" destId="{9201AEBD-5AB1-477B-87F5-4F86D0520B2E}" srcOrd="1" destOrd="0" presId="urn:microsoft.com/office/officeart/2005/8/layout/target3"/>
    <dgm:cxn modelId="{E1969D1C-869E-4B4D-8A73-E25C30F58699}" srcId="{0F5408C9-8065-4FED-B2BF-B0D071341E1A}" destId="{A1D4A43E-B9C5-4BBA-A2DB-86BD72FF6714}" srcOrd="2" destOrd="0" parTransId="{44E46367-BFA3-4B44-8AA1-E390AC977E77}" sibTransId="{41BDD114-A47E-4454-A3CD-7ECE74D2AF94}"/>
    <dgm:cxn modelId="{4198A423-D331-4480-94CA-2B5A31518655}" type="presOf" srcId="{A1D4A43E-B9C5-4BBA-A2DB-86BD72FF6714}" destId="{D68C7F0A-8F1E-4B70-8275-901AA14B580E}" srcOrd="0" destOrd="0" presId="urn:microsoft.com/office/officeart/2005/8/layout/target3"/>
    <dgm:cxn modelId="{A2E8C232-514C-4D2E-896C-6EC1FA7DCDFF}" type="presOf" srcId="{CBD96419-7BA8-45AA-BD3D-4E63C7CAE46C}" destId="{A682C668-CEAA-4B9E-A3B6-DF3E0B350281}" srcOrd="0" destOrd="0" presId="urn:microsoft.com/office/officeart/2005/8/layout/target3"/>
    <dgm:cxn modelId="{69F3B377-C265-4127-951D-6F625046E223}" srcId="{0F5408C9-8065-4FED-B2BF-B0D071341E1A}" destId="{CBD96419-7BA8-45AA-BD3D-4E63C7CAE46C}" srcOrd="0" destOrd="0" parTransId="{73DB4887-62FC-4D13-A137-FE833FE19002}" sibTransId="{E4C2F632-7423-4167-B7EC-9A07994550D2}"/>
    <dgm:cxn modelId="{1492CF58-2C52-43CE-ACAC-C3593D93DC00}" srcId="{0F5408C9-8065-4FED-B2BF-B0D071341E1A}" destId="{54321EC4-C295-429E-8AB7-E1215E2C9CC4}" srcOrd="1" destOrd="0" parTransId="{8375D677-264F-4138-B34D-10AE2EFFF998}" sibTransId="{6935C4C3-C825-4A2A-925B-E38E3D7DA1AD}"/>
    <dgm:cxn modelId="{1BA54A7A-114B-4A7D-AB38-E0738A3FD141}" type="presOf" srcId="{54321EC4-C295-429E-8AB7-E1215E2C9CC4}" destId="{8E3021B2-65EE-4DA1-88C8-5570E845C02C}" srcOrd="1" destOrd="0" presId="urn:microsoft.com/office/officeart/2005/8/layout/target3"/>
    <dgm:cxn modelId="{11F49990-0F92-410B-AF7F-8485F0F3AFC7}" type="presOf" srcId="{54321EC4-C295-429E-8AB7-E1215E2C9CC4}" destId="{DFE29745-16E4-4293-900B-F36574DFF8B1}" srcOrd="0" destOrd="0" presId="urn:microsoft.com/office/officeart/2005/8/layout/target3"/>
    <dgm:cxn modelId="{6FA7A094-FB3F-4D60-A07D-89E79393B40D}" type="presOf" srcId="{0F5408C9-8065-4FED-B2BF-B0D071341E1A}" destId="{A8B092AD-2A94-4549-88EF-18522ADD0F13}" srcOrd="0" destOrd="0" presId="urn:microsoft.com/office/officeart/2005/8/layout/target3"/>
    <dgm:cxn modelId="{4DFACFC9-F8A4-48A0-96DE-A6F0A141821C}" type="presOf" srcId="{CBD96419-7BA8-45AA-BD3D-4E63C7CAE46C}" destId="{0FF90A96-257A-47AE-8F02-9BD1CE4678E8}" srcOrd="1" destOrd="0" presId="urn:microsoft.com/office/officeart/2005/8/layout/target3"/>
    <dgm:cxn modelId="{9400E80A-902F-4E9F-B517-A7557D728C77}" type="presParOf" srcId="{A8B092AD-2A94-4549-88EF-18522ADD0F13}" destId="{E27B344A-B34D-4E8F-B73E-A83310897FCE}" srcOrd="0" destOrd="0" presId="urn:microsoft.com/office/officeart/2005/8/layout/target3"/>
    <dgm:cxn modelId="{DA71148A-94C9-4153-9A5C-3BB2B04C780E}" type="presParOf" srcId="{A8B092AD-2A94-4549-88EF-18522ADD0F13}" destId="{53D933E3-68DA-4F7D-B252-38CC9153392C}" srcOrd="1" destOrd="0" presId="urn:microsoft.com/office/officeart/2005/8/layout/target3"/>
    <dgm:cxn modelId="{E63D4E35-E00E-46E0-A40B-2348A4EFAB23}" type="presParOf" srcId="{A8B092AD-2A94-4549-88EF-18522ADD0F13}" destId="{A682C668-CEAA-4B9E-A3B6-DF3E0B350281}" srcOrd="2" destOrd="0" presId="urn:microsoft.com/office/officeart/2005/8/layout/target3"/>
    <dgm:cxn modelId="{91738979-B620-446A-946E-CE51486F1082}" type="presParOf" srcId="{A8B092AD-2A94-4549-88EF-18522ADD0F13}" destId="{F7416EAF-30A0-4F5E-92BF-AD80B8EB2425}" srcOrd="3" destOrd="0" presId="urn:microsoft.com/office/officeart/2005/8/layout/target3"/>
    <dgm:cxn modelId="{41E71A74-7727-4D3A-8CEF-0839DEA6AD1E}" type="presParOf" srcId="{A8B092AD-2A94-4549-88EF-18522ADD0F13}" destId="{B7C9A18C-6CD6-44B1-BA7C-65451069948C}" srcOrd="4" destOrd="0" presId="urn:microsoft.com/office/officeart/2005/8/layout/target3"/>
    <dgm:cxn modelId="{5504419E-CD05-4A30-A3D9-7D58E2F78DDE}" type="presParOf" srcId="{A8B092AD-2A94-4549-88EF-18522ADD0F13}" destId="{DFE29745-16E4-4293-900B-F36574DFF8B1}" srcOrd="5" destOrd="0" presId="urn:microsoft.com/office/officeart/2005/8/layout/target3"/>
    <dgm:cxn modelId="{5B357E7F-89E0-45A7-BF8A-96C8CE2A5C15}" type="presParOf" srcId="{A8B092AD-2A94-4549-88EF-18522ADD0F13}" destId="{5E7BF7DF-5723-4C57-BD07-F4E3C4D55BD4}" srcOrd="6" destOrd="0" presId="urn:microsoft.com/office/officeart/2005/8/layout/target3"/>
    <dgm:cxn modelId="{1984B0DF-4F4D-4D54-82AF-44C4827BA015}" type="presParOf" srcId="{A8B092AD-2A94-4549-88EF-18522ADD0F13}" destId="{E1A722ED-CC4D-43D0-8ECD-AA88E279B5D3}" srcOrd="7" destOrd="0" presId="urn:microsoft.com/office/officeart/2005/8/layout/target3"/>
    <dgm:cxn modelId="{1753FF6D-9CC8-4FBC-8468-0E949679CCFB}" type="presParOf" srcId="{A8B092AD-2A94-4549-88EF-18522ADD0F13}" destId="{D68C7F0A-8F1E-4B70-8275-901AA14B580E}" srcOrd="8" destOrd="0" presId="urn:microsoft.com/office/officeart/2005/8/layout/target3"/>
    <dgm:cxn modelId="{9055935A-7880-4152-8536-19B147F1523D}" type="presParOf" srcId="{A8B092AD-2A94-4549-88EF-18522ADD0F13}" destId="{0FF90A96-257A-47AE-8F02-9BD1CE4678E8}" srcOrd="9" destOrd="0" presId="urn:microsoft.com/office/officeart/2005/8/layout/target3"/>
    <dgm:cxn modelId="{35D8EF86-57F5-4657-9E18-B1ED613AD3C2}" type="presParOf" srcId="{A8B092AD-2A94-4549-88EF-18522ADD0F13}" destId="{8E3021B2-65EE-4DA1-88C8-5570E845C02C}" srcOrd="10" destOrd="0" presId="urn:microsoft.com/office/officeart/2005/8/layout/target3"/>
    <dgm:cxn modelId="{3DFE3466-E070-4C6A-B2AF-1599BD902553}" type="presParOf" srcId="{A8B092AD-2A94-4549-88EF-18522ADD0F13}" destId="{9201AEBD-5AB1-477B-87F5-4F86D0520B2E}"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B344A-B34D-4E8F-B73E-A83310897FCE}">
      <dsp:nvSpPr>
        <dsp:cNvPr id="0" name=""/>
        <dsp:cNvSpPr/>
      </dsp:nvSpPr>
      <dsp:spPr>
        <a:xfrm>
          <a:off x="0" y="0"/>
          <a:ext cx="3394075" cy="3394075"/>
        </a:xfrm>
        <a:prstGeom prst="pie">
          <a:avLst>
            <a:gd name="adj1" fmla="val 5400000"/>
            <a:gd name="adj2" fmla="val 16200000"/>
          </a:avLst>
        </a:prstGeom>
        <a:solidFill>
          <a:srgbClr val="6FBE4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82C668-CEAA-4B9E-A3B6-DF3E0B350281}">
      <dsp:nvSpPr>
        <dsp:cNvPr id="0" name=""/>
        <dsp:cNvSpPr/>
      </dsp:nvSpPr>
      <dsp:spPr>
        <a:xfrm>
          <a:off x="1697037" y="0"/>
          <a:ext cx="4671105" cy="3394075"/>
        </a:xfrm>
        <a:prstGeom prst="rect">
          <a:avLst/>
        </a:prstGeom>
        <a:solidFill>
          <a:schemeClr val="lt1">
            <a:alpha val="90000"/>
            <a:hueOff val="0"/>
            <a:satOff val="0"/>
            <a:lumOff val="0"/>
            <a:alphaOff val="0"/>
          </a:schemeClr>
        </a:solidFill>
        <a:ln w="12700" cap="flat" cmpd="sng" algn="ctr">
          <a:solidFill>
            <a:srgbClr val="6FBE4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CA" sz="3600" kern="1200" dirty="0"/>
            <a:t>Induced </a:t>
          </a:r>
          <a:br>
            <a:rPr lang="en-CA" sz="3600" kern="1200" dirty="0"/>
          </a:br>
          <a:r>
            <a:rPr lang="en-CA" sz="1600" kern="1200" dirty="0"/>
            <a:t>(Impact associated with the re-spending of wages, salaries &amp; profits)</a:t>
          </a:r>
        </a:p>
      </dsp:txBody>
      <dsp:txXfrm>
        <a:off x="1697037" y="0"/>
        <a:ext cx="4671105" cy="1018224"/>
      </dsp:txXfrm>
    </dsp:sp>
    <dsp:sp modelId="{B7C9A18C-6CD6-44B1-BA7C-65451069948C}">
      <dsp:nvSpPr>
        <dsp:cNvPr id="0" name=""/>
        <dsp:cNvSpPr/>
      </dsp:nvSpPr>
      <dsp:spPr>
        <a:xfrm>
          <a:off x="593964" y="1018224"/>
          <a:ext cx="2206146" cy="2206146"/>
        </a:xfrm>
        <a:prstGeom prst="pie">
          <a:avLst>
            <a:gd name="adj1" fmla="val 5400000"/>
            <a:gd name="adj2" fmla="val 16200000"/>
          </a:avLst>
        </a:prstGeom>
        <a:solidFill>
          <a:srgbClr val="81828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E29745-16E4-4293-900B-F36574DFF8B1}">
      <dsp:nvSpPr>
        <dsp:cNvPr id="0" name=""/>
        <dsp:cNvSpPr/>
      </dsp:nvSpPr>
      <dsp:spPr>
        <a:xfrm>
          <a:off x="1697037" y="1018224"/>
          <a:ext cx="4671105" cy="2206146"/>
        </a:xfrm>
        <a:prstGeom prst="rect">
          <a:avLst/>
        </a:prstGeom>
        <a:solidFill>
          <a:schemeClr val="lt1">
            <a:alpha val="90000"/>
            <a:hueOff val="0"/>
            <a:satOff val="0"/>
            <a:lumOff val="0"/>
            <a:alphaOff val="0"/>
          </a:schemeClr>
        </a:solidFill>
        <a:ln w="12700" cap="flat" cmpd="sng" algn="ctr">
          <a:solidFill>
            <a:srgbClr val="6FBE4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CA" sz="3600" kern="1200" dirty="0"/>
            <a:t>Indirect </a:t>
          </a:r>
          <a:br>
            <a:rPr lang="en-CA" sz="3600" kern="1200" dirty="0"/>
          </a:br>
          <a:r>
            <a:rPr lang="en-CA" sz="1600" kern="1200" dirty="0"/>
            <a:t>(Impact arising from the supply of goods &amp; services to produce Direct)</a:t>
          </a:r>
        </a:p>
      </dsp:txBody>
      <dsp:txXfrm>
        <a:off x="1697037" y="1018224"/>
        <a:ext cx="4671105" cy="1018221"/>
      </dsp:txXfrm>
    </dsp:sp>
    <dsp:sp modelId="{E1A722ED-CC4D-43D0-8ECD-AA88E279B5D3}">
      <dsp:nvSpPr>
        <dsp:cNvPr id="0" name=""/>
        <dsp:cNvSpPr/>
      </dsp:nvSpPr>
      <dsp:spPr>
        <a:xfrm>
          <a:off x="1187926" y="2036446"/>
          <a:ext cx="1018221" cy="1018221"/>
        </a:xfrm>
        <a:prstGeom prst="pie">
          <a:avLst>
            <a:gd name="adj1" fmla="val 5400000"/>
            <a:gd name="adj2" fmla="val 16200000"/>
          </a:avLst>
        </a:prstGeom>
        <a:solidFill>
          <a:srgbClr val="58595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8C7F0A-8F1E-4B70-8275-901AA14B580E}">
      <dsp:nvSpPr>
        <dsp:cNvPr id="0" name=""/>
        <dsp:cNvSpPr/>
      </dsp:nvSpPr>
      <dsp:spPr>
        <a:xfrm>
          <a:off x="1697037" y="2036446"/>
          <a:ext cx="4671105" cy="1018221"/>
        </a:xfrm>
        <a:prstGeom prst="rect">
          <a:avLst/>
        </a:prstGeom>
        <a:solidFill>
          <a:schemeClr val="lt1">
            <a:alpha val="90000"/>
            <a:hueOff val="0"/>
            <a:satOff val="0"/>
            <a:lumOff val="0"/>
            <a:alphaOff val="0"/>
          </a:schemeClr>
        </a:solidFill>
        <a:ln w="12700" cap="flat" cmpd="sng" algn="ctr">
          <a:solidFill>
            <a:srgbClr val="6FBE4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CA" sz="3600" kern="1200" dirty="0"/>
            <a:t>Direct</a:t>
          </a:r>
          <a:r>
            <a:rPr lang="en-CA" sz="1600" kern="1200" dirty="0"/>
            <a:t> </a:t>
          </a:r>
          <a:br>
            <a:rPr lang="en-CA" sz="1600" kern="1200" dirty="0"/>
          </a:br>
          <a:r>
            <a:rPr lang="en-CA" sz="1600" kern="1200" dirty="0"/>
            <a:t>(The impact arising from the initial expenditure)</a:t>
          </a:r>
        </a:p>
      </dsp:txBody>
      <dsp:txXfrm>
        <a:off x="1697037" y="2036446"/>
        <a:ext cx="4671105" cy="101822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A36503-DAC4-4A71-BC7F-3A2A71E1BB5D}" type="datetimeFigureOut">
              <a:rPr lang="en-CA" smtClean="0"/>
              <a:t>2017-06-16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24468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36503-DAC4-4A71-BC7F-3A2A71E1BB5D}" type="datetimeFigureOut">
              <a:rPr lang="en-CA" smtClean="0"/>
              <a:t>2017-06-16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90571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36503-DAC4-4A71-BC7F-3A2A71E1BB5D}" type="datetimeFigureOut">
              <a:rPr lang="en-CA" smtClean="0"/>
              <a:t>2017-06-16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98718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36503-DAC4-4A71-BC7F-3A2A71E1BB5D}" type="datetimeFigureOut">
              <a:rPr lang="en-CA" smtClean="0"/>
              <a:t>2017-06-16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86028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A36503-DAC4-4A71-BC7F-3A2A71E1BB5D}" type="datetimeFigureOut">
              <a:rPr lang="en-CA" smtClean="0"/>
              <a:t>2017-06-16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1520767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36503-DAC4-4A71-BC7F-3A2A71E1BB5D}" type="datetimeFigureOut">
              <a:rPr lang="en-CA" smtClean="0"/>
              <a:t>2017-06-16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188194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A36503-DAC4-4A71-BC7F-3A2A71E1BB5D}" type="datetimeFigureOut">
              <a:rPr lang="en-CA" smtClean="0"/>
              <a:t>2017-06-16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39043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36503-DAC4-4A71-BC7F-3A2A71E1BB5D}" type="datetimeFigureOut">
              <a:rPr lang="en-CA" smtClean="0"/>
              <a:t>2017-06-16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501523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36503-DAC4-4A71-BC7F-3A2A71E1BB5D}" type="datetimeFigureOut">
              <a:rPr lang="en-CA" smtClean="0"/>
              <a:t>2017-06-16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11321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A36503-DAC4-4A71-BC7F-3A2A71E1BB5D}" type="datetimeFigureOut">
              <a:rPr lang="en-CA" smtClean="0"/>
              <a:t>2017-06-16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305973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A36503-DAC4-4A71-BC7F-3A2A71E1BB5D}" type="datetimeFigureOut">
              <a:rPr lang="en-CA" smtClean="0"/>
              <a:t>2017-06-16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274DB7-6DBA-4943-AAAA-66EF26806867}" type="slidenum">
              <a:rPr lang="en-CA" smtClean="0"/>
              <a:t>‹#›</a:t>
            </a:fld>
            <a:endParaRPr lang="en-CA"/>
          </a:p>
        </p:txBody>
      </p:sp>
    </p:spTree>
    <p:extLst>
      <p:ext uri="{BB962C8B-B14F-4D97-AF65-F5344CB8AC3E}">
        <p14:creationId xmlns:p14="http://schemas.microsoft.com/office/powerpoint/2010/main" val="211605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36503-DAC4-4A71-BC7F-3A2A71E1BB5D}" type="datetimeFigureOut">
              <a:rPr lang="en-CA" smtClean="0"/>
              <a:t>2017-06-16</a:t>
            </a:fld>
            <a:endParaRPr lang="en-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74DB7-6DBA-4943-AAAA-66EF26806867}" type="slidenum">
              <a:rPr lang="en-CA" smtClean="0"/>
              <a:t>‹#›</a:t>
            </a:fld>
            <a:endParaRPr lang="en-CA"/>
          </a:p>
        </p:txBody>
      </p:sp>
    </p:spTree>
    <p:extLst>
      <p:ext uri="{BB962C8B-B14F-4D97-AF65-F5344CB8AC3E}">
        <p14:creationId xmlns:p14="http://schemas.microsoft.com/office/powerpoint/2010/main" val="1795473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428" y="6281346"/>
            <a:ext cx="1925515" cy="436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7078" y="6261969"/>
            <a:ext cx="2440426" cy="475154"/>
          </a:xfrm>
          <a:prstGeom prst="rect">
            <a:avLst/>
          </a:prstGeom>
        </p:spPr>
      </p:pic>
      <p:sp>
        <p:nvSpPr>
          <p:cNvPr id="7" name="Title 1"/>
          <p:cNvSpPr>
            <a:spLocks noGrp="1"/>
          </p:cNvSpPr>
          <p:nvPr>
            <p:ph type="ctrTitle"/>
          </p:nvPr>
        </p:nvSpPr>
        <p:spPr>
          <a:xfrm>
            <a:off x="676564" y="3140630"/>
            <a:ext cx="7772400" cy="1721760"/>
          </a:xfrm>
        </p:spPr>
        <p:txBody>
          <a:bodyPr>
            <a:noAutofit/>
          </a:bodyPr>
          <a:lstStyle/>
          <a:p>
            <a:r>
              <a:rPr lang="en-CA" sz="4800" b="1" dirty="0">
                <a:solidFill>
                  <a:srgbClr val="6FBE44"/>
                </a:solidFill>
              </a:rPr>
              <a:t>Economic Impact of Curling in Canada</a:t>
            </a:r>
            <a:br>
              <a:rPr lang="en-CA" sz="4800" b="1" dirty="0">
                <a:solidFill>
                  <a:srgbClr val="6FBE44"/>
                </a:solidFill>
              </a:rPr>
            </a:br>
            <a:r>
              <a:rPr lang="en-CA" sz="4800" b="1" dirty="0">
                <a:solidFill>
                  <a:srgbClr val="6FBE44"/>
                </a:solidFill>
              </a:rPr>
              <a:t>2016</a:t>
            </a:r>
          </a:p>
        </p:txBody>
      </p:sp>
      <p:pic>
        <p:nvPicPr>
          <p:cNvPr id="1026" name="Picture 2" descr="Image result for curling canad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1047" y="563418"/>
            <a:ext cx="3523434" cy="170382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7"/>
          <p:cNvSpPr>
            <a:spLocks noGrp="1"/>
          </p:cNvSpPr>
          <p:nvPr>
            <p:ph type="subTitle" idx="1"/>
          </p:nvPr>
        </p:nvSpPr>
        <p:spPr>
          <a:xfrm>
            <a:off x="1133764" y="5283200"/>
            <a:ext cx="6858000" cy="630382"/>
          </a:xfrm>
        </p:spPr>
        <p:txBody>
          <a:bodyPr/>
          <a:lstStyle/>
          <a:p>
            <a:r>
              <a:rPr lang="en-CA" dirty="0"/>
              <a:t>June 2017</a:t>
            </a:r>
          </a:p>
        </p:txBody>
      </p:sp>
    </p:spTree>
    <p:extLst>
      <p:ext uri="{BB962C8B-B14F-4D97-AF65-F5344CB8AC3E}">
        <p14:creationId xmlns:p14="http://schemas.microsoft.com/office/powerpoint/2010/main" val="400915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1782"/>
          </a:xfrm>
        </p:spPr>
        <p:txBody>
          <a:bodyPr>
            <a:normAutofit/>
          </a:bodyPr>
          <a:lstStyle/>
          <a:p>
            <a:pPr marL="360363" indent="-360363"/>
            <a:r>
              <a:rPr lang="en-CA" sz="2800" b="1" dirty="0">
                <a:solidFill>
                  <a:srgbClr val="6FBE44"/>
                </a:solidFill>
              </a:rPr>
              <a:t>3. Participant Spending – Tourism &amp; Retail </a:t>
            </a:r>
            <a:br>
              <a:rPr lang="en-CA" sz="2800" b="1" dirty="0">
                <a:solidFill>
                  <a:srgbClr val="6FBE44"/>
                </a:solidFill>
              </a:rPr>
            </a:br>
            <a:r>
              <a:rPr lang="en-CA" sz="2800" b="1" dirty="0">
                <a:solidFill>
                  <a:srgbClr val="6FBE44"/>
                </a:solidFill>
              </a:rPr>
              <a:t>Economic Impact </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10</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graphicFrame>
        <p:nvGraphicFramePr>
          <p:cNvPr id="4" name="Table 3"/>
          <p:cNvGraphicFramePr>
            <a:graphicFrameLocks noGrp="1"/>
          </p:cNvGraphicFramePr>
          <p:nvPr>
            <p:extLst>
              <p:ext uri="{D42A27DB-BD31-4B8C-83A1-F6EECF244321}">
                <p14:modId xmlns:p14="http://schemas.microsoft.com/office/powerpoint/2010/main" val="1935477815"/>
              </p:ext>
            </p:extLst>
          </p:nvPr>
        </p:nvGraphicFramePr>
        <p:xfrm>
          <a:off x="785092" y="1958110"/>
          <a:ext cx="5565488" cy="3474720"/>
        </p:xfrm>
        <a:graphic>
          <a:graphicData uri="http://schemas.openxmlformats.org/drawingml/2006/table">
            <a:tbl>
              <a:tblPr/>
              <a:tblGrid>
                <a:gridCol w="1391372">
                  <a:extLst>
                    <a:ext uri="{9D8B030D-6E8A-4147-A177-3AD203B41FA5}">
                      <a16:colId xmlns:a16="http://schemas.microsoft.com/office/drawing/2014/main" val="1417037238"/>
                    </a:ext>
                  </a:extLst>
                </a:gridCol>
                <a:gridCol w="1391372">
                  <a:extLst>
                    <a:ext uri="{9D8B030D-6E8A-4147-A177-3AD203B41FA5}">
                      <a16:colId xmlns:a16="http://schemas.microsoft.com/office/drawing/2014/main" val="521287787"/>
                    </a:ext>
                  </a:extLst>
                </a:gridCol>
                <a:gridCol w="1391372">
                  <a:extLst>
                    <a:ext uri="{9D8B030D-6E8A-4147-A177-3AD203B41FA5}">
                      <a16:colId xmlns:a16="http://schemas.microsoft.com/office/drawing/2014/main" val="271888607"/>
                    </a:ext>
                  </a:extLst>
                </a:gridCol>
                <a:gridCol w="1391372">
                  <a:extLst>
                    <a:ext uri="{9D8B030D-6E8A-4147-A177-3AD203B41FA5}">
                      <a16:colId xmlns:a16="http://schemas.microsoft.com/office/drawing/2014/main" val="3537501022"/>
                    </a:ext>
                  </a:extLst>
                </a:gridCol>
              </a:tblGrid>
              <a:tr h="275092">
                <a:tc>
                  <a:txBody>
                    <a:bodyPr/>
                    <a:lstStyle/>
                    <a:p>
                      <a:pPr algn="ctr" fontAlgn="ctr"/>
                      <a:endParaRPr lang="en-CA" sz="1400" b="1" i="0" u="none" strike="noStrike">
                        <a:solidFill>
                          <a:srgbClr val="FFFFFF"/>
                        </a:solidFill>
                        <a:effectLst/>
                        <a:latin typeface="Century Gothic" panose="020B0502020202020204" pitchFamily="34" charset="0"/>
                      </a:endParaRP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Municipal</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Provincial</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Canada</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1633701897"/>
                  </a:ext>
                </a:extLst>
              </a:tr>
              <a:tr h="275092">
                <a:tc>
                  <a:txBody>
                    <a:bodyPr/>
                    <a:lstStyle/>
                    <a:p>
                      <a:pPr algn="l" fontAlgn="ctr"/>
                      <a:r>
                        <a:rPr lang="en-CA" sz="1400" b="0" i="0" u="none" strike="noStrike">
                          <a:solidFill>
                            <a:srgbClr val="000000"/>
                          </a:solidFill>
                          <a:effectLst/>
                          <a:latin typeface="Calibri" panose="020F0502020204030204" pitchFamily="34" charset="0"/>
                        </a:rPr>
                        <a:t>Initial Expenditure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$90,620,909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$90,620,909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$90,620,909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740004"/>
                  </a:ext>
                </a:extLst>
              </a:tr>
              <a:tr h="275092">
                <a:tc>
                  <a:txBody>
                    <a:bodyPr/>
                    <a:lstStyle/>
                    <a:p>
                      <a:pPr algn="l" fontAlgn="ctr"/>
                      <a:r>
                        <a:rPr lang="en-CA" sz="1400" b="0" i="0" u="none" strike="noStrike">
                          <a:solidFill>
                            <a:srgbClr val="000000"/>
                          </a:solidFill>
                          <a:effectLst/>
                          <a:latin typeface="Calibri" panose="020F0502020204030204" pitchFamily="34" charset="0"/>
                        </a:rPr>
                        <a:t>GDP</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$45,269,110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$60,845,473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$73,753,366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586597"/>
                  </a:ext>
                </a:extLst>
              </a:tr>
              <a:tr h="275092">
                <a:tc>
                  <a:txBody>
                    <a:bodyPr/>
                    <a:lstStyle/>
                    <a:p>
                      <a:pPr algn="l" fontAlgn="ctr"/>
                      <a:r>
                        <a:rPr lang="en-CA" sz="1400" b="0" i="0" u="none" strike="noStrike">
                          <a:solidFill>
                            <a:srgbClr val="000000"/>
                          </a:solidFill>
                          <a:effectLst/>
                          <a:latin typeface="Calibri" panose="020F0502020204030204" pitchFamily="34" charset="0"/>
                        </a:rPr>
                        <a:t>Wages &amp; Salaries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$29,379,796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$37,744,911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$44,758,837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608825"/>
                  </a:ext>
                </a:extLst>
              </a:tr>
              <a:tr h="275092">
                <a:tc>
                  <a:txBody>
                    <a:bodyPr/>
                    <a:lstStyle/>
                    <a:p>
                      <a:pPr algn="l" fontAlgn="ctr"/>
                      <a:r>
                        <a:rPr lang="en-CA" sz="1400" b="0" i="0" u="none" strike="noStrike">
                          <a:solidFill>
                            <a:srgbClr val="000000"/>
                          </a:solidFill>
                          <a:effectLst/>
                          <a:latin typeface="Calibri" panose="020F0502020204030204" pitchFamily="34" charset="0"/>
                        </a:rPr>
                        <a:t>Employment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599.5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724.9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839.6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202571"/>
                  </a:ext>
                </a:extLst>
              </a:tr>
              <a:tr h="275092">
                <a:tc>
                  <a:txBody>
                    <a:bodyPr/>
                    <a:lstStyle/>
                    <a:p>
                      <a:pPr algn="l" fontAlgn="ctr"/>
                      <a:r>
                        <a:rPr lang="en-CA" sz="1400" b="0" i="0" u="none" strike="noStrike">
                          <a:solidFill>
                            <a:srgbClr val="000000"/>
                          </a:solidFill>
                          <a:effectLst/>
                          <a:latin typeface="Calibri" panose="020F0502020204030204" pitchFamily="34" charset="0"/>
                        </a:rPr>
                        <a:t>Industry Output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$117,371,851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$134,997,317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$161,104,555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123120"/>
                  </a:ext>
                </a:extLst>
              </a:tr>
              <a:tr h="275092">
                <a:tc>
                  <a:txBody>
                    <a:bodyPr/>
                    <a:lstStyle/>
                    <a:p>
                      <a:pPr algn="l" fontAlgn="ctr"/>
                      <a:r>
                        <a:rPr lang="en-CA" sz="1400" b="0" i="0" u="none" strike="noStrike">
                          <a:solidFill>
                            <a:srgbClr val="000000"/>
                          </a:solidFill>
                          <a:effectLst/>
                          <a:latin typeface="Calibri" panose="020F0502020204030204" pitchFamily="34" charset="0"/>
                        </a:rPr>
                        <a:t>Taxes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$20,080,126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$23,472,299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$26,209,412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991623"/>
                  </a:ext>
                </a:extLst>
              </a:tr>
              <a:tr h="275092">
                <a:tc>
                  <a:txBody>
                    <a:bodyPr/>
                    <a:lstStyle/>
                    <a:p>
                      <a:pPr algn="l" fontAlgn="ctr"/>
                      <a:r>
                        <a:rPr lang="en-CA" sz="1400" b="0" i="0" u="none" strike="noStrike">
                          <a:solidFill>
                            <a:srgbClr val="000000"/>
                          </a:solidFill>
                          <a:effectLst/>
                          <a:latin typeface="Calibri" panose="020F0502020204030204" pitchFamily="34" charset="0"/>
                        </a:rPr>
                        <a:t>  Federal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$9,116,585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$10,615,325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$11,902,470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346686"/>
                  </a:ext>
                </a:extLst>
              </a:tr>
              <a:tr h="275092">
                <a:tc>
                  <a:txBody>
                    <a:bodyPr/>
                    <a:lstStyle/>
                    <a:p>
                      <a:pPr algn="l" fontAlgn="ctr"/>
                      <a:r>
                        <a:rPr lang="en-CA" sz="1400" b="0" i="0" u="none" strike="noStrike">
                          <a:solidFill>
                            <a:srgbClr val="000000"/>
                          </a:solidFill>
                          <a:effectLst/>
                          <a:latin typeface="Calibri" panose="020F0502020204030204" pitchFamily="34" charset="0"/>
                        </a:rPr>
                        <a:t>  Provincial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$9,593,482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$11,128,441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$12,156,607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102414"/>
                  </a:ext>
                </a:extLst>
              </a:tr>
              <a:tr h="275092">
                <a:tc>
                  <a:txBody>
                    <a:bodyPr/>
                    <a:lstStyle/>
                    <a:p>
                      <a:pPr algn="l" fontAlgn="ctr"/>
                      <a:r>
                        <a:rPr lang="en-CA" sz="1400" b="0" i="0" u="none" strike="noStrike">
                          <a:solidFill>
                            <a:srgbClr val="000000"/>
                          </a:solidFill>
                          <a:effectLst/>
                          <a:latin typeface="Calibri" panose="020F0502020204030204" pitchFamily="34" charset="0"/>
                        </a:rPr>
                        <a:t>  Municipal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$1,370,059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a:solidFill>
                            <a:srgbClr val="000000"/>
                          </a:solidFill>
                          <a:effectLst/>
                          <a:latin typeface="Calibri" panose="020F0502020204030204" pitchFamily="34" charset="0"/>
                        </a:rPr>
                        <a:t>$1,728,533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baseline="0" dirty="0">
                          <a:solidFill>
                            <a:srgbClr val="000000"/>
                          </a:solidFill>
                          <a:effectLst/>
                          <a:latin typeface="Calibri" panose="020F0502020204030204" pitchFamily="34" charset="0"/>
                        </a:rPr>
                        <a:t>$2,150,334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37821"/>
                  </a:ext>
                </a:extLst>
              </a:tr>
            </a:tbl>
          </a:graphicData>
        </a:graphic>
      </p:graphicFrame>
    </p:spTree>
    <p:extLst>
      <p:ext uri="{BB962C8B-B14F-4D97-AF65-F5344CB8AC3E}">
        <p14:creationId xmlns:p14="http://schemas.microsoft.com/office/powerpoint/2010/main" val="357338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4. Curling Canada Championship Events</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11</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5" name="Content Placeholder 4"/>
          <p:cNvSpPr>
            <a:spLocks noGrp="1"/>
          </p:cNvSpPr>
          <p:nvPr>
            <p:ph idx="1"/>
          </p:nvPr>
        </p:nvSpPr>
        <p:spPr>
          <a:xfrm>
            <a:off x="628650" y="1322878"/>
            <a:ext cx="7886700" cy="4854085"/>
          </a:xfrm>
        </p:spPr>
        <p:txBody>
          <a:bodyPr>
            <a:normAutofit/>
          </a:bodyPr>
          <a:lstStyle/>
          <a:p>
            <a:pPr marL="0" indent="0">
              <a:buNone/>
            </a:pPr>
            <a:r>
              <a:rPr lang="en-CA" sz="1200" dirty="0"/>
              <a:t>Each year Curling Canada, along with its provincial partners host provincial, national, and international championships throughout the country. On an annual basis, Curling Canada sanctions and conducts 12 national curling championship events, as well as the Home Hardware Canada Cup of Curling, World Financial Group Continental Cup of Curling and one of the Ford World Curling Championships (alternating men and women each year). </a:t>
            </a:r>
          </a:p>
          <a:p>
            <a:pPr marL="0" indent="0">
              <a:buNone/>
            </a:pPr>
            <a:r>
              <a:rPr lang="en-CA" sz="1200" dirty="0"/>
              <a:t>Additionally, there are a total of 168 provincial and regional championship hosted throughout the country.</a:t>
            </a:r>
          </a:p>
          <a:p>
            <a:pPr marL="0" indent="0">
              <a:buNone/>
            </a:pPr>
            <a:r>
              <a:rPr lang="en-CA" sz="1200" dirty="0"/>
              <a:t>Over the past decade, the Canadian Sport Tourism Alliance has conducted on-site economic at more than a dozen events over the past 8 years and has updated the information from those studies to reflect the championship events hosted in the 2016-2017 season. </a:t>
            </a:r>
          </a:p>
          <a:p>
            <a:pPr marL="0" indent="0">
              <a:buNone/>
            </a:pPr>
            <a:r>
              <a:rPr lang="en-CA" sz="1200" dirty="0"/>
              <a:t>In total, Curling Canada and provincial championship events has a total attendance of approximately 800,000 and attracted approximately 50,000 out of town visitors to the host communities. The impact from Curling Canada and provincial events varies from year to year and depends on which events are hosted and where they are hosted. Realistically, overall attendance, and the associated impacts, could range between 700,000 and 1,000,000 in overall attendance. </a:t>
            </a:r>
          </a:p>
          <a:p>
            <a:pPr marL="0" indent="0">
              <a:buNone/>
            </a:pPr>
            <a:br>
              <a:rPr lang="en-CA" sz="1200" dirty="0"/>
            </a:br>
            <a:endParaRPr lang="en-CA" sz="1200" dirty="0"/>
          </a:p>
        </p:txBody>
      </p:sp>
      <p:graphicFrame>
        <p:nvGraphicFramePr>
          <p:cNvPr id="4" name="Table 3"/>
          <p:cNvGraphicFramePr>
            <a:graphicFrameLocks noGrp="1"/>
          </p:cNvGraphicFramePr>
          <p:nvPr>
            <p:extLst>
              <p:ext uri="{D42A27DB-BD31-4B8C-83A1-F6EECF244321}">
                <p14:modId xmlns:p14="http://schemas.microsoft.com/office/powerpoint/2010/main" val="1376885203"/>
              </p:ext>
            </p:extLst>
          </p:nvPr>
        </p:nvGraphicFramePr>
        <p:xfrm>
          <a:off x="2821132" y="3967163"/>
          <a:ext cx="3187700" cy="2209800"/>
        </p:xfrm>
        <a:graphic>
          <a:graphicData uri="http://schemas.openxmlformats.org/drawingml/2006/table">
            <a:tbl>
              <a:tblPr/>
              <a:tblGrid>
                <a:gridCol w="1155700">
                  <a:extLst>
                    <a:ext uri="{9D8B030D-6E8A-4147-A177-3AD203B41FA5}">
                      <a16:colId xmlns:a16="http://schemas.microsoft.com/office/drawing/2014/main" val="2069441832"/>
                    </a:ext>
                  </a:extLst>
                </a:gridCol>
                <a:gridCol w="901700">
                  <a:extLst>
                    <a:ext uri="{9D8B030D-6E8A-4147-A177-3AD203B41FA5}">
                      <a16:colId xmlns:a16="http://schemas.microsoft.com/office/drawing/2014/main" val="1102643783"/>
                    </a:ext>
                  </a:extLst>
                </a:gridCol>
                <a:gridCol w="1130300">
                  <a:extLst>
                    <a:ext uri="{9D8B030D-6E8A-4147-A177-3AD203B41FA5}">
                      <a16:colId xmlns:a16="http://schemas.microsoft.com/office/drawing/2014/main" val="2066073031"/>
                    </a:ext>
                  </a:extLst>
                </a:gridCol>
              </a:tblGrid>
              <a:tr h="180975">
                <a:tc>
                  <a:txBody>
                    <a:bodyPr/>
                    <a:lstStyle/>
                    <a:p>
                      <a:pPr algn="ctr" fontAlgn="ctr"/>
                      <a:endParaRPr lang="en-CA" sz="1100" b="1" i="0" u="none" strike="noStrike">
                        <a:solidFill>
                          <a:srgbClr val="FFFFFF"/>
                        </a:solidFill>
                        <a:effectLst/>
                        <a:latin typeface="Century Gothic" panose="020B0502020202020204" pitchFamily="34" charset="0"/>
                      </a:endParaRPr>
                    </a:p>
                  </a:txBody>
                  <a:tcPr marL="7620" marR="7620" marT="7620"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100" b="1" i="0" u="none" strike="noStrike">
                          <a:solidFill>
                            <a:srgbClr val="FFFFFF"/>
                          </a:solidFill>
                          <a:effectLst/>
                          <a:latin typeface="Century Gothic" panose="020B0502020202020204" pitchFamily="34" charset="0"/>
                        </a:rPr>
                        <a:t>Provincial</a:t>
                      </a:r>
                    </a:p>
                  </a:txBody>
                  <a:tcPr marL="7620" marR="7620" marT="7620"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100" b="1" i="0" u="none" strike="noStrike">
                          <a:solidFill>
                            <a:srgbClr val="FFFFFF"/>
                          </a:solidFill>
                          <a:effectLst/>
                          <a:latin typeface="Century Gothic" panose="020B0502020202020204" pitchFamily="34" charset="0"/>
                        </a:rPr>
                        <a:t>Canada</a:t>
                      </a:r>
                    </a:p>
                  </a:txBody>
                  <a:tcPr marL="7620" marR="7620" marT="7620"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3838646476"/>
                  </a:ext>
                </a:extLst>
              </a:tr>
              <a:tr h="180975">
                <a:tc>
                  <a:txBody>
                    <a:bodyPr/>
                    <a:lstStyle/>
                    <a:p>
                      <a:pPr algn="l" fontAlgn="ctr"/>
                      <a:r>
                        <a:rPr lang="en-CA" sz="1100" b="0" i="0" u="none" strike="noStrike">
                          <a:solidFill>
                            <a:srgbClr val="000000"/>
                          </a:solidFill>
                          <a:effectLst/>
                          <a:latin typeface="Calibri" panose="020F0502020204030204" pitchFamily="34" charset="0"/>
                        </a:rPr>
                        <a:t>Initial Expenditure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$65,753,155</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$65,753,155</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425224"/>
                  </a:ext>
                </a:extLst>
              </a:tr>
              <a:tr h="180975">
                <a:tc>
                  <a:txBody>
                    <a:bodyPr/>
                    <a:lstStyle/>
                    <a:p>
                      <a:pPr algn="l" fontAlgn="ctr"/>
                      <a:r>
                        <a:rPr lang="en-CA" sz="1100" b="0" i="0" u="none" strike="noStrike">
                          <a:solidFill>
                            <a:srgbClr val="000000"/>
                          </a:solidFill>
                          <a:effectLst/>
                          <a:latin typeface="Calibri" panose="020F0502020204030204" pitchFamily="34" charset="0"/>
                        </a:rPr>
                        <a:t>GDP</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$53,007,306</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$64,252,392</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571006"/>
                  </a:ext>
                </a:extLst>
              </a:tr>
              <a:tr h="180975">
                <a:tc>
                  <a:txBody>
                    <a:bodyPr/>
                    <a:lstStyle/>
                    <a:p>
                      <a:pPr algn="l" fontAlgn="ctr"/>
                      <a:r>
                        <a:rPr lang="en-CA" sz="1100" b="0" i="0" u="none" strike="noStrike">
                          <a:solidFill>
                            <a:srgbClr val="000000"/>
                          </a:solidFill>
                          <a:effectLst/>
                          <a:latin typeface="Calibri" panose="020F0502020204030204" pitchFamily="34" charset="0"/>
                        </a:rPr>
                        <a:t>Wages &amp; Salaries</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$23,862,302</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$28,296,501</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04552"/>
                  </a:ext>
                </a:extLst>
              </a:tr>
              <a:tr h="180975">
                <a:tc>
                  <a:txBody>
                    <a:bodyPr/>
                    <a:lstStyle/>
                    <a:p>
                      <a:pPr algn="l" fontAlgn="ctr"/>
                      <a:r>
                        <a:rPr lang="en-CA" sz="1100" b="0" i="0" u="none" strike="noStrike">
                          <a:solidFill>
                            <a:srgbClr val="000000"/>
                          </a:solidFill>
                          <a:effectLst/>
                          <a:latin typeface="Calibri" panose="020F0502020204030204" pitchFamily="34" charset="0"/>
                        </a:rPr>
                        <a:t>Employment</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477.50</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553.06</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460091"/>
                  </a:ext>
                </a:extLst>
              </a:tr>
              <a:tr h="180975">
                <a:tc>
                  <a:txBody>
                    <a:bodyPr/>
                    <a:lstStyle/>
                    <a:p>
                      <a:pPr algn="l" fontAlgn="ctr"/>
                      <a:r>
                        <a:rPr lang="en-CA" sz="1100" b="0" i="0" u="none" strike="noStrike">
                          <a:solidFill>
                            <a:srgbClr val="000000"/>
                          </a:solidFill>
                          <a:effectLst/>
                          <a:latin typeface="Calibri" panose="020F0502020204030204" pitchFamily="34" charset="0"/>
                        </a:rPr>
                        <a:t>Industry Output</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$88,446,193</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$105,550,873</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741869"/>
                  </a:ext>
                </a:extLst>
              </a:tr>
              <a:tr h="180975">
                <a:tc>
                  <a:txBody>
                    <a:bodyPr/>
                    <a:lstStyle/>
                    <a:p>
                      <a:pPr algn="l" fontAlgn="ctr"/>
                      <a:r>
                        <a:rPr lang="en-CA" sz="1100" b="0" i="0" u="none" strike="noStrike">
                          <a:solidFill>
                            <a:srgbClr val="000000"/>
                          </a:solidFill>
                          <a:effectLst/>
                          <a:latin typeface="Calibri" panose="020F0502020204030204" pitchFamily="34" charset="0"/>
                        </a:rPr>
                        <a:t>Taxes</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$14,244,846</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$15,905,942</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9774053"/>
                  </a:ext>
                </a:extLst>
              </a:tr>
              <a:tr h="180975">
                <a:tc>
                  <a:txBody>
                    <a:bodyPr/>
                    <a:lstStyle/>
                    <a:p>
                      <a:pPr algn="l" fontAlgn="ctr"/>
                      <a:r>
                        <a:rPr lang="en-CA" sz="1100" b="0" i="0" u="none" strike="noStrike">
                          <a:solidFill>
                            <a:srgbClr val="000000"/>
                          </a:solidFill>
                          <a:effectLst/>
                          <a:latin typeface="Calibri" panose="020F0502020204030204" pitchFamily="34" charset="0"/>
                        </a:rPr>
                        <a:t>  Federal</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$5,847,283</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$6,556,286</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02127"/>
                  </a:ext>
                </a:extLst>
              </a:tr>
              <a:tr h="180975">
                <a:tc>
                  <a:txBody>
                    <a:bodyPr/>
                    <a:lstStyle/>
                    <a:p>
                      <a:pPr algn="l" fontAlgn="ctr"/>
                      <a:r>
                        <a:rPr lang="en-CA" sz="1100" b="0" i="0" u="none" strike="noStrike">
                          <a:solidFill>
                            <a:srgbClr val="000000"/>
                          </a:solidFill>
                          <a:effectLst/>
                          <a:latin typeface="Calibri" panose="020F0502020204030204" pitchFamily="34" charset="0"/>
                        </a:rPr>
                        <a:t>  Provincial</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$6,484,390</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$7,083,489</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0617269"/>
                  </a:ext>
                </a:extLst>
              </a:tr>
              <a:tr h="180975">
                <a:tc>
                  <a:txBody>
                    <a:bodyPr/>
                    <a:lstStyle/>
                    <a:p>
                      <a:pPr algn="l" fontAlgn="ctr"/>
                      <a:r>
                        <a:rPr lang="en-CA" sz="1100" b="0" i="0" u="none" strike="noStrike">
                          <a:solidFill>
                            <a:srgbClr val="000000"/>
                          </a:solidFill>
                          <a:effectLst/>
                          <a:latin typeface="Calibri" panose="020F0502020204030204" pitchFamily="34" charset="0"/>
                        </a:rPr>
                        <a:t>  Municipal</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a:solidFill>
                            <a:srgbClr val="000000"/>
                          </a:solidFill>
                          <a:effectLst/>
                          <a:latin typeface="Calibri" panose="020F0502020204030204" pitchFamily="34" charset="0"/>
                        </a:rPr>
                        <a:t>$930,019</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100" b="0" i="0" u="none" strike="noStrike" dirty="0">
                          <a:solidFill>
                            <a:srgbClr val="000000"/>
                          </a:solidFill>
                          <a:effectLst/>
                          <a:latin typeface="Calibri" panose="020F0502020204030204" pitchFamily="34" charset="0"/>
                        </a:rPr>
                        <a:t>$1,156,964</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8785845"/>
                  </a:ext>
                </a:extLst>
              </a:tr>
            </a:tbl>
          </a:graphicData>
        </a:graphic>
      </p:graphicFrame>
    </p:spTree>
    <p:extLst>
      <p:ext uri="{BB962C8B-B14F-4D97-AF65-F5344CB8AC3E}">
        <p14:creationId xmlns:p14="http://schemas.microsoft.com/office/powerpoint/2010/main" val="1398616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1782"/>
          </a:xfrm>
        </p:spPr>
        <p:txBody>
          <a:bodyPr>
            <a:normAutofit/>
          </a:bodyPr>
          <a:lstStyle/>
          <a:p>
            <a:pPr marL="360363" indent="-360363"/>
            <a:r>
              <a:rPr lang="en-CA" sz="2800" b="1" dirty="0">
                <a:solidFill>
                  <a:srgbClr val="6FBE44"/>
                </a:solidFill>
              </a:rPr>
              <a:t>Combined – Economic Impact of Curling in Canada</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12</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graphicFrame>
        <p:nvGraphicFramePr>
          <p:cNvPr id="4" name="Table 3"/>
          <p:cNvGraphicFramePr>
            <a:graphicFrameLocks noGrp="1"/>
          </p:cNvGraphicFramePr>
          <p:nvPr>
            <p:extLst>
              <p:ext uri="{D42A27DB-BD31-4B8C-83A1-F6EECF244321}">
                <p14:modId xmlns:p14="http://schemas.microsoft.com/office/powerpoint/2010/main" val="583045117"/>
              </p:ext>
            </p:extLst>
          </p:nvPr>
        </p:nvGraphicFramePr>
        <p:xfrm>
          <a:off x="513483" y="1497330"/>
          <a:ext cx="8201892" cy="3863340"/>
        </p:xfrm>
        <a:graphic>
          <a:graphicData uri="http://schemas.openxmlformats.org/drawingml/2006/table">
            <a:tbl>
              <a:tblPr/>
              <a:tblGrid>
                <a:gridCol w="1366982">
                  <a:extLst>
                    <a:ext uri="{9D8B030D-6E8A-4147-A177-3AD203B41FA5}">
                      <a16:colId xmlns:a16="http://schemas.microsoft.com/office/drawing/2014/main" val="1417037238"/>
                    </a:ext>
                  </a:extLst>
                </a:gridCol>
                <a:gridCol w="1366982">
                  <a:extLst>
                    <a:ext uri="{9D8B030D-6E8A-4147-A177-3AD203B41FA5}">
                      <a16:colId xmlns:a16="http://schemas.microsoft.com/office/drawing/2014/main" val="521287787"/>
                    </a:ext>
                  </a:extLst>
                </a:gridCol>
                <a:gridCol w="1366982">
                  <a:extLst>
                    <a:ext uri="{9D8B030D-6E8A-4147-A177-3AD203B41FA5}">
                      <a16:colId xmlns:a16="http://schemas.microsoft.com/office/drawing/2014/main" val="271888607"/>
                    </a:ext>
                  </a:extLst>
                </a:gridCol>
                <a:gridCol w="1366982">
                  <a:extLst>
                    <a:ext uri="{9D8B030D-6E8A-4147-A177-3AD203B41FA5}">
                      <a16:colId xmlns:a16="http://schemas.microsoft.com/office/drawing/2014/main" val="3537501022"/>
                    </a:ext>
                  </a:extLst>
                </a:gridCol>
                <a:gridCol w="1366982">
                  <a:extLst>
                    <a:ext uri="{9D8B030D-6E8A-4147-A177-3AD203B41FA5}">
                      <a16:colId xmlns:a16="http://schemas.microsoft.com/office/drawing/2014/main" val="235100548"/>
                    </a:ext>
                  </a:extLst>
                </a:gridCol>
                <a:gridCol w="1366982">
                  <a:extLst>
                    <a:ext uri="{9D8B030D-6E8A-4147-A177-3AD203B41FA5}">
                      <a16:colId xmlns:a16="http://schemas.microsoft.com/office/drawing/2014/main" val="592217909"/>
                    </a:ext>
                  </a:extLst>
                </a:gridCol>
              </a:tblGrid>
              <a:tr h="275092">
                <a:tc>
                  <a:txBody>
                    <a:bodyPr/>
                    <a:lstStyle/>
                    <a:p>
                      <a:pPr algn="ctr" fontAlgn="ctr"/>
                      <a:endParaRPr lang="en-CA" sz="1800" b="1" i="0" u="none" strike="noStrike" dirty="0">
                        <a:solidFill>
                          <a:srgbClr val="FFFFFF"/>
                        </a:solidFill>
                        <a:effectLst/>
                        <a:latin typeface="Century Gothic" panose="020B0502020202020204" pitchFamily="34" charset="0"/>
                      </a:endParaRP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dirty="0">
                          <a:solidFill>
                            <a:srgbClr val="FFFFFF"/>
                          </a:solidFill>
                          <a:effectLst/>
                          <a:latin typeface="Century Gothic" panose="020B0502020202020204" pitchFamily="34" charset="0"/>
                        </a:rPr>
                        <a:t>Manufacturing</a:t>
                      </a:r>
                    </a:p>
                  </a:txBody>
                  <a:tcPr marL="7620" marR="7620" marT="7620" anchor="b">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dirty="0">
                          <a:solidFill>
                            <a:srgbClr val="FFFFFF"/>
                          </a:solidFill>
                          <a:effectLst/>
                          <a:latin typeface="Century Gothic" panose="020B0502020202020204" pitchFamily="34" charset="0"/>
                        </a:rPr>
                        <a:t>Club Ops &amp; Capital</a:t>
                      </a:r>
                    </a:p>
                  </a:txBody>
                  <a:tcPr marL="7620" marR="7620" marT="7620" anchor="b">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Tourism &amp; Retail</a:t>
                      </a:r>
                    </a:p>
                  </a:txBody>
                  <a:tcPr marL="7620" marR="7620" marT="7620" anchor="b">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CC Championship Events</a:t>
                      </a:r>
                    </a:p>
                  </a:txBody>
                  <a:tcPr marL="7620" marR="7620" marT="7620" anchor="b">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dirty="0">
                          <a:solidFill>
                            <a:srgbClr val="FFFFFF"/>
                          </a:solidFill>
                          <a:effectLst/>
                          <a:latin typeface="Century Gothic" panose="020B0502020202020204" pitchFamily="34" charset="0"/>
                        </a:rPr>
                        <a:t>Grand Total</a:t>
                      </a:r>
                    </a:p>
                  </a:txBody>
                  <a:tcPr marL="7620" marR="7620" marT="7620" anchor="b">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1633701897"/>
                  </a:ext>
                </a:extLst>
              </a:tr>
              <a:tr h="275092">
                <a:tc>
                  <a:txBody>
                    <a:bodyPr/>
                    <a:lstStyle/>
                    <a:p>
                      <a:pPr algn="l" fontAlgn="ctr"/>
                      <a:r>
                        <a:rPr lang="en-CA" sz="1400" b="0" i="0" u="none" strike="noStrike">
                          <a:solidFill>
                            <a:srgbClr val="000000"/>
                          </a:solidFill>
                          <a:effectLst/>
                          <a:latin typeface="Calibri" panose="020F0502020204030204" pitchFamily="34" charset="0"/>
                        </a:rPr>
                        <a:t>Initial Expenditure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$42,827,647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$151,745,332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$90,620,909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$65,753,155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$350,947,043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740004"/>
                  </a:ext>
                </a:extLst>
              </a:tr>
              <a:tr h="275092">
                <a:tc>
                  <a:txBody>
                    <a:bodyPr/>
                    <a:lstStyle/>
                    <a:p>
                      <a:pPr algn="l" fontAlgn="ctr"/>
                      <a:r>
                        <a:rPr lang="en-CA" sz="1400" b="0" i="0" u="none" strike="noStrike">
                          <a:solidFill>
                            <a:srgbClr val="000000"/>
                          </a:solidFill>
                          <a:effectLst/>
                          <a:latin typeface="Calibri" panose="020F0502020204030204" pitchFamily="34" charset="0"/>
                        </a:rPr>
                        <a:t>GDP</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$34,306,422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$142,681,270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$73,753,366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$64,252,392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$314,993,450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586597"/>
                  </a:ext>
                </a:extLst>
              </a:tr>
              <a:tr h="275092">
                <a:tc>
                  <a:txBody>
                    <a:bodyPr/>
                    <a:lstStyle/>
                    <a:p>
                      <a:pPr algn="l" fontAlgn="ctr"/>
                      <a:r>
                        <a:rPr lang="en-CA" sz="1400" b="0" i="0" u="none" strike="noStrike">
                          <a:solidFill>
                            <a:srgbClr val="000000"/>
                          </a:solidFill>
                          <a:effectLst/>
                          <a:latin typeface="Calibri" panose="020F0502020204030204" pitchFamily="34" charset="0"/>
                        </a:rPr>
                        <a:t>Wages &amp; Salaries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$20,493,704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$92,799,457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$44,758,837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$28,296,501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$186,348,499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608825"/>
                  </a:ext>
                </a:extLst>
              </a:tr>
              <a:tr h="275092">
                <a:tc>
                  <a:txBody>
                    <a:bodyPr/>
                    <a:lstStyle/>
                    <a:p>
                      <a:pPr algn="l" fontAlgn="ctr"/>
                      <a:r>
                        <a:rPr lang="en-CA" sz="1400" b="0" i="0" u="none" strike="noStrike">
                          <a:solidFill>
                            <a:srgbClr val="000000"/>
                          </a:solidFill>
                          <a:effectLst/>
                          <a:latin typeface="Calibri" panose="020F0502020204030204" pitchFamily="34" charset="0"/>
                        </a:rPr>
                        <a:t>Employment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384.9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1,657.3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839.6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553.1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3,434.8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202571"/>
                  </a:ext>
                </a:extLst>
              </a:tr>
              <a:tr h="275092">
                <a:tc>
                  <a:txBody>
                    <a:bodyPr/>
                    <a:lstStyle/>
                    <a:p>
                      <a:pPr algn="l" fontAlgn="ctr"/>
                      <a:r>
                        <a:rPr lang="en-CA" sz="1400" b="0" i="0" u="none" strike="noStrike">
                          <a:solidFill>
                            <a:srgbClr val="000000"/>
                          </a:solidFill>
                          <a:effectLst/>
                          <a:latin typeface="Calibri" panose="020F0502020204030204" pitchFamily="34" charset="0"/>
                        </a:rPr>
                        <a:t>Industry Output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$86,648,794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$230,593,557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$161,104,555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$105,550,873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$583,897,779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123120"/>
                  </a:ext>
                </a:extLst>
              </a:tr>
              <a:tr h="275092">
                <a:tc>
                  <a:txBody>
                    <a:bodyPr/>
                    <a:lstStyle/>
                    <a:p>
                      <a:pPr algn="l" fontAlgn="ctr"/>
                      <a:r>
                        <a:rPr lang="en-CA" sz="1400" b="0" i="0" u="none" strike="noStrike">
                          <a:solidFill>
                            <a:srgbClr val="000000"/>
                          </a:solidFill>
                          <a:effectLst/>
                          <a:latin typeface="Calibri" panose="020F0502020204030204" pitchFamily="34" charset="0"/>
                        </a:rPr>
                        <a:t>Taxes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$11,005,489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$36,071,829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$26,209,412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$15,905,942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$89,192,672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991623"/>
                  </a:ext>
                </a:extLst>
              </a:tr>
              <a:tr h="275092">
                <a:tc>
                  <a:txBody>
                    <a:bodyPr/>
                    <a:lstStyle/>
                    <a:p>
                      <a:pPr algn="l" fontAlgn="ctr"/>
                      <a:r>
                        <a:rPr lang="en-CA" sz="1400" b="0" i="0" u="none" strike="noStrike">
                          <a:solidFill>
                            <a:srgbClr val="000000"/>
                          </a:solidFill>
                          <a:effectLst/>
                          <a:latin typeface="Calibri" panose="020F0502020204030204" pitchFamily="34" charset="0"/>
                        </a:rPr>
                        <a:t>  Federal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$3,909,616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$15,717,985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$11,902,470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$6,556,286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$38,086,358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346686"/>
                  </a:ext>
                </a:extLst>
              </a:tr>
              <a:tr h="275092">
                <a:tc>
                  <a:txBody>
                    <a:bodyPr/>
                    <a:lstStyle/>
                    <a:p>
                      <a:pPr algn="l" fontAlgn="ctr"/>
                      <a:r>
                        <a:rPr lang="en-CA" sz="1400" b="0" i="0" u="none" strike="noStrike">
                          <a:solidFill>
                            <a:srgbClr val="000000"/>
                          </a:solidFill>
                          <a:effectLst/>
                          <a:latin typeface="Calibri" panose="020F0502020204030204" pitchFamily="34" charset="0"/>
                        </a:rPr>
                        <a:t>  Provincial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$2,188,024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$13,719,788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$12,156,607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$7,083,489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$35,147,909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102414"/>
                  </a:ext>
                </a:extLst>
              </a:tr>
              <a:tr h="275092">
                <a:tc>
                  <a:txBody>
                    <a:bodyPr/>
                    <a:lstStyle/>
                    <a:p>
                      <a:pPr algn="l" fontAlgn="ctr"/>
                      <a:r>
                        <a:rPr lang="en-CA" sz="1400" b="0" i="0" u="none" strike="noStrike">
                          <a:solidFill>
                            <a:srgbClr val="000000"/>
                          </a:solidFill>
                          <a:effectLst/>
                          <a:latin typeface="Calibri" panose="020F0502020204030204" pitchFamily="34" charset="0"/>
                        </a:rPr>
                        <a:t>  Municipal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$6,634,056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$2,150,334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$1,156,964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$9,941,369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37821"/>
                  </a:ext>
                </a:extLst>
              </a:tr>
            </a:tbl>
          </a:graphicData>
        </a:graphic>
      </p:graphicFrame>
    </p:spTree>
    <p:extLst>
      <p:ext uri="{BB962C8B-B14F-4D97-AF65-F5344CB8AC3E}">
        <p14:creationId xmlns:p14="http://schemas.microsoft.com/office/powerpoint/2010/main" val="319950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429" y="1169849"/>
            <a:ext cx="6912428" cy="707886"/>
          </a:xfrm>
          <a:prstGeom prst="rect">
            <a:avLst/>
          </a:prstGeom>
          <a:noFill/>
        </p:spPr>
        <p:txBody>
          <a:bodyPr wrap="square" rtlCol="0">
            <a:spAutoFit/>
          </a:bodyPr>
          <a:lstStyle/>
          <a:p>
            <a:r>
              <a:rPr lang="en-CA" sz="4000" b="1" dirty="0">
                <a:solidFill>
                  <a:srgbClr val="6FBE44"/>
                </a:solidFill>
                <a:latin typeface="+mj-lt"/>
              </a:rPr>
              <a:t>Initial Expenditure</a:t>
            </a:r>
          </a:p>
        </p:txBody>
      </p:sp>
      <p:sp>
        <p:nvSpPr>
          <p:cNvPr id="5" name="Content Placeholder 2"/>
          <p:cNvSpPr>
            <a:spLocks noGrp="1"/>
          </p:cNvSpPr>
          <p:nvPr>
            <p:ph idx="1"/>
          </p:nvPr>
        </p:nvSpPr>
        <p:spPr>
          <a:xfrm>
            <a:off x="435429" y="2012950"/>
            <a:ext cx="6912428" cy="2980872"/>
          </a:xfrm>
        </p:spPr>
        <p:txBody>
          <a:bodyPr>
            <a:normAutofit/>
          </a:bodyPr>
          <a:lstStyle/>
          <a:p>
            <a:r>
              <a:rPr lang="en-CA" sz="2600" dirty="0"/>
              <a:t>Represents the combined spending from:</a:t>
            </a:r>
          </a:p>
          <a:p>
            <a:pPr lvl="1"/>
            <a:r>
              <a:rPr lang="en-CA" sz="2000" dirty="0"/>
              <a:t>Visitors (Tourism)</a:t>
            </a:r>
          </a:p>
          <a:p>
            <a:pPr lvl="1"/>
            <a:r>
              <a:rPr lang="en-CA" sz="2000" dirty="0"/>
              <a:t>Operations</a:t>
            </a:r>
          </a:p>
          <a:p>
            <a:pPr lvl="1"/>
            <a:r>
              <a:rPr lang="en-CA" sz="2000" dirty="0"/>
              <a:t>Capital Construction</a:t>
            </a:r>
          </a:p>
          <a:p>
            <a:r>
              <a:rPr lang="en-CA" sz="2400" dirty="0"/>
              <a:t>Is the amount of money being spent  in the community </a:t>
            </a:r>
            <a:r>
              <a:rPr lang="en-CA" sz="2400" b="1" dirty="0">
                <a:solidFill>
                  <a:srgbClr val="FF0000"/>
                </a:solidFill>
              </a:rPr>
              <a:t>BEFORE </a:t>
            </a:r>
            <a:r>
              <a:rPr lang="en-CA" sz="2400" dirty="0"/>
              <a:t>the application of any economic multipliers</a:t>
            </a:r>
            <a:endParaRPr lang="en-US" sz="2400" dirty="0"/>
          </a:p>
        </p:txBody>
      </p:sp>
      <p:sp>
        <p:nvSpPr>
          <p:cNvPr id="2" name="Oval 1"/>
          <p:cNvSpPr/>
          <p:nvPr/>
        </p:nvSpPr>
        <p:spPr>
          <a:xfrm>
            <a:off x="6734313" y="1169849"/>
            <a:ext cx="1582310" cy="1510748"/>
          </a:xfrm>
          <a:prstGeom prst="ellipse">
            <a:avLst/>
          </a:prstGeom>
          <a:solidFill>
            <a:srgbClr val="818285"/>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800" dirty="0">
                <a:solidFill>
                  <a:srgbClr val="FFFF00"/>
                </a:solidFill>
              </a:rPr>
              <a:t>$</a:t>
            </a:r>
          </a:p>
        </p:txBody>
      </p:sp>
      <p:sp>
        <p:nvSpPr>
          <p:cNvPr id="6" name="Rectangle 5"/>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5255" y="6180689"/>
            <a:ext cx="2440426" cy="475154"/>
          </a:xfrm>
          <a:prstGeom prst="rect">
            <a:avLst/>
          </a:prstGeom>
        </p:spPr>
      </p:pic>
      <p:sp>
        <p:nvSpPr>
          <p:cNvPr id="9"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13</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3814298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428" y="1186359"/>
            <a:ext cx="6912428" cy="707886"/>
          </a:xfrm>
          <a:prstGeom prst="rect">
            <a:avLst/>
          </a:prstGeom>
          <a:noFill/>
        </p:spPr>
        <p:txBody>
          <a:bodyPr wrap="square" rtlCol="0">
            <a:spAutoFit/>
          </a:bodyPr>
          <a:lstStyle/>
          <a:p>
            <a:r>
              <a:rPr lang="en-CA" sz="4000" b="1" dirty="0">
                <a:solidFill>
                  <a:srgbClr val="6FBE44"/>
                </a:solidFill>
                <a:latin typeface="+mj-lt"/>
              </a:rPr>
              <a:t>Gross Domestic Product (GDP)</a:t>
            </a:r>
          </a:p>
        </p:txBody>
      </p:sp>
      <p:sp>
        <p:nvSpPr>
          <p:cNvPr id="5" name="Content Placeholder 2"/>
          <p:cNvSpPr>
            <a:spLocks noGrp="1"/>
          </p:cNvSpPr>
          <p:nvPr>
            <p:ph idx="1"/>
          </p:nvPr>
        </p:nvSpPr>
        <p:spPr>
          <a:xfrm>
            <a:off x="435429" y="2012950"/>
            <a:ext cx="6912428" cy="3524250"/>
          </a:xfrm>
        </p:spPr>
        <p:txBody>
          <a:bodyPr>
            <a:normAutofit/>
          </a:bodyPr>
          <a:lstStyle/>
          <a:p>
            <a:r>
              <a:rPr lang="en-CA" sz="2400" dirty="0"/>
              <a:t>Represents the total value of production of goods and services in the economy resulting from the initial expenditure under analysis </a:t>
            </a:r>
          </a:p>
          <a:p>
            <a:r>
              <a:rPr lang="en-CA" sz="2400" dirty="0"/>
              <a:t>This is a </a:t>
            </a:r>
            <a:r>
              <a:rPr lang="en-CA" sz="2400" b="1" dirty="0">
                <a:solidFill>
                  <a:srgbClr val="FF0000"/>
                </a:solidFill>
              </a:rPr>
              <a:t>NET</a:t>
            </a:r>
            <a:r>
              <a:rPr lang="en-CA" sz="2400" dirty="0"/>
              <a:t> measure and represents the value of goods and services produced less the cost of inputs used. It also accounts for the value of any imports to the region under consideration</a:t>
            </a:r>
          </a:p>
          <a:p>
            <a:r>
              <a:rPr lang="en-CA" sz="2400" dirty="0"/>
              <a:t>The concept is well understood by most government stakeholders and economists</a:t>
            </a:r>
            <a:endParaRPr lang="en-US" sz="2000" dirty="0"/>
          </a:p>
        </p:txBody>
      </p:sp>
      <p:sp>
        <p:nvSpPr>
          <p:cNvPr id="6" name="Rectangle 5"/>
          <p:cNvSpPr/>
          <p:nvPr/>
        </p:nvSpPr>
        <p:spPr>
          <a:xfrm>
            <a:off x="7063015" y="370967"/>
            <a:ext cx="1464131" cy="1393373"/>
          </a:xfrm>
          <a:prstGeom prst="rect">
            <a:avLst/>
          </a:prstGeom>
          <a:solidFill>
            <a:srgbClr val="58595E"/>
          </a:solidFill>
          <a:ln>
            <a:solidFill>
              <a:srgbClr val="6FBE44"/>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en-CA" dirty="0"/>
              <a:t>Gross Domestic Product</a:t>
            </a:r>
          </a:p>
        </p:txBody>
      </p:sp>
      <p:sp>
        <p:nvSpPr>
          <p:cNvPr id="7" name="Rectangle 6"/>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0847" y="6109569"/>
            <a:ext cx="2440426" cy="475154"/>
          </a:xfrm>
          <a:prstGeom prst="rect">
            <a:avLst/>
          </a:prstGeom>
        </p:spPr>
      </p:pic>
      <p:sp>
        <p:nvSpPr>
          <p:cNvPr id="10"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14</a:t>
            </a:fld>
            <a:endParaRPr lang="en-CA" dirty="0"/>
          </a:p>
        </p:txBody>
      </p:sp>
      <p:sp>
        <p:nvSpPr>
          <p:cNvPr id="9"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53116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428" y="1186359"/>
            <a:ext cx="6912428" cy="707886"/>
          </a:xfrm>
          <a:prstGeom prst="rect">
            <a:avLst/>
          </a:prstGeom>
          <a:noFill/>
        </p:spPr>
        <p:txBody>
          <a:bodyPr wrap="square" rtlCol="0">
            <a:spAutoFit/>
          </a:bodyPr>
          <a:lstStyle/>
          <a:p>
            <a:r>
              <a:rPr lang="en-CA" sz="4000" b="1" dirty="0">
                <a:solidFill>
                  <a:srgbClr val="6FBE44"/>
                </a:solidFill>
                <a:latin typeface="+mj-lt"/>
              </a:rPr>
              <a:t>Economic Activity</a:t>
            </a:r>
          </a:p>
        </p:txBody>
      </p:sp>
      <p:sp>
        <p:nvSpPr>
          <p:cNvPr id="5" name="Content Placeholder 2"/>
          <p:cNvSpPr>
            <a:spLocks noGrp="1"/>
          </p:cNvSpPr>
          <p:nvPr>
            <p:ph idx="1"/>
          </p:nvPr>
        </p:nvSpPr>
        <p:spPr>
          <a:xfrm>
            <a:off x="435429" y="2012950"/>
            <a:ext cx="6912428" cy="2980872"/>
          </a:xfrm>
        </p:spPr>
        <p:txBody>
          <a:bodyPr>
            <a:normAutofit/>
          </a:bodyPr>
          <a:lstStyle/>
          <a:p>
            <a:pPr marL="0" indent="0">
              <a:buNone/>
            </a:pPr>
            <a:r>
              <a:rPr lang="en-US" sz="1800" dirty="0"/>
              <a:t>This figure represent the direct, indirect and induced impacts on industry output generated by the initial tourism expenditure. It should be noted that the industry output measure represents the </a:t>
            </a:r>
            <a:r>
              <a:rPr lang="en-US" sz="1800" b="1" dirty="0">
                <a:solidFill>
                  <a:srgbClr val="FF0000"/>
                </a:solidFill>
              </a:rPr>
              <a:t>sum</a:t>
            </a:r>
            <a:r>
              <a:rPr lang="en-US" sz="1800" dirty="0"/>
              <a:t> total of all economic activity that has taken place and consequently involve double counting on the part of the intermediate production phase. </a:t>
            </a:r>
          </a:p>
          <a:p>
            <a:pPr marL="0" indent="0">
              <a:buNone/>
            </a:pPr>
            <a:r>
              <a:rPr lang="en-US" sz="1800" dirty="0"/>
              <a:t>Since the Gross Domestic Product (GDP) figure includes only the </a:t>
            </a:r>
            <a:r>
              <a:rPr lang="en-US" sz="1800" b="1" dirty="0"/>
              <a:t>net</a:t>
            </a:r>
            <a:r>
              <a:rPr lang="en-US" sz="1800" dirty="0"/>
              <a:t> total of all economic activity (i.e. considers only the value added), the industry output measure will always exceed or at least equal the value of GDP.</a:t>
            </a:r>
            <a:endParaRPr lang="en-CA" sz="1800" dirty="0"/>
          </a:p>
        </p:txBody>
      </p:sp>
      <p:sp>
        <p:nvSpPr>
          <p:cNvPr id="6" name="Rectangle 5"/>
          <p:cNvSpPr/>
          <p:nvPr/>
        </p:nvSpPr>
        <p:spPr>
          <a:xfrm>
            <a:off x="6748055" y="430320"/>
            <a:ext cx="1464131" cy="1393373"/>
          </a:xfrm>
          <a:prstGeom prst="rect">
            <a:avLst/>
          </a:prstGeom>
          <a:solidFill>
            <a:srgbClr val="6FBE44"/>
          </a:solidFill>
          <a:ln>
            <a:solidFill>
              <a:srgbClr val="6FBE44"/>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CA" dirty="0"/>
              <a:t>Economic Activity</a:t>
            </a:r>
          </a:p>
        </p:txBody>
      </p:sp>
      <p:sp>
        <p:nvSpPr>
          <p:cNvPr id="7" name="Rectangle 6"/>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4358" y="6119729"/>
            <a:ext cx="2440426" cy="475154"/>
          </a:xfrm>
          <a:prstGeom prst="rect">
            <a:avLst/>
          </a:prstGeom>
        </p:spPr>
      </p:pic>
      <p:sp>
        <p:nvSpPr>
          <p:cNvPr id="10"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15</a:t>
            </a:fld>
            <a:endParaRPr lang="en-CA" dirty="0"/>
          </a:p>
        </p:txBody>
      </p:sp>
      <p:sp>
        <p:nvSpPr>
          <p:cNvPr id="9"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2562413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13" y="238022"/>
            <a:ext cx="7886700" cy="1325563"/>
          </a:xfrm>
        </p:spPr>
        <p:txBody>
          <a:bodyPr>
            <a:normAutofit/>
          </a:bodyPr>
          <a:lstStyle/>
          <a:p>
            <a:r>
              <a:rPr lang="en-CA" sz="4000" b="1" dirty="0">
                <a:solidFill>
                  <a:srgbClr val="6FBE44"/>
                </a:solidFill>
                <a:ea typeface="+mn-ea"/>
                <a:cs typeface="+mn-cs"/>
              </a:rPr>
              <a:t>Economics Background</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508852504"/>
              </p:ext>
            </p:extLst>
          </p:nvPr>
        </p:nvGraphicFramePr>
        <p:xfrm>
          <a:off x="794657" y="1690689"/>
          <a:ext cx="6368143"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16</a:t>
            </a:fld>
            <a:endParaRPr lang="en-CA" dirty="0"/>
          </a:p>
        </p:txBody>
      </p:sp>
      <p:sp>
        <p:nvSpPr>
          <p:cNvPr id="7" name="Rectangle 6"/>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64358" y="6119729"/>
            <a:ext cx="2440426" cy="475154"/>
          </a:xfrm>
          <a:prstGeom prst="rect">
            <a:avLst/>
          </a:prstGeom>
        </p:spPr>
      </p:pic>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388201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E1A722ED-CC4D-43D0-8ECD-AA88E279B5D3}"/>
                                            </p:graphicEl>
                                          </p:spTgt>
                                        </p:tgtEl>
                                        <p:attrNameLst>
                                          <p:attrName>style.visibility</p:attrName>
                                        </p:attrNameLst>
                                      </p:cBhvr>
                                      <p:to>
                                        <p:strVal val="visible"/>
                                      </p:to>
                                    </p:set>
                                    <p:animEffect transition="in" filter="fade">
                                      <p:cBhvr>
                                        <p:cTn id="7" dur="500"/>
                                        <p:tgtEl>
                                          <p:spTgt spid="8">
                                            <p:graphicEl>
                                              <a:dgm id="{E1A722ED-CC4D-43D0-8ECD-AA88E279B5D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D68C7F0A-8F1E-4B70-8275-901AA14B580E}"/>
                                            </p:graphicEl>
                                          </p:spTgt>
                                        </p:tgtEl>
                                        <p:attrNameLst>
                                          <p:attrName>style.visibility</p:attrName>
                                        </p:attrNameLst>
                                      </p:cBhvr>
                                      <p:to>
                                        <p:strVal val="visible"/>
                                      </p:to>
                                    </p:set>
                                    <p:animEffect transition="in" filter="fade">
                                      <p:cBhvr>
                                        <p:cTn id="10" dur="500"/>
                                        <p:tgtEl>
                                          <p:spTgt spid="8">
                                            <p:graphicEl>
                                              <a:dgm id="{D68C7F0A-8F1E-4B70-8275-901AA14B580E}"/>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graphicEl>
                                              <a:dgm id="{B7C9A18C-6CD6-44B1-BA7C-65451069948C}"/>
                                            </p:graphicEl>
                                          </p:spTgt>
                                        </p:tgtEl>
                                        <p:attrNameLst>
                                          <p:attrName>style.visibility</p:attrName>
                                        </p:attrNameLst>
                                      </p:cBhvr>
                                      <p:to>
                                        <p:strVal val="visible"/>
                                      </p:to>
                                    </p:set>
                                    <p:animEffect transition="in" filter="fade">
                                      <p:cBhvr>
                                        <p:cTn id="15" dur="500"/>
                                        <p:tgtEl>
                                          <p:spTgt spid="8">
                                            <p:graphicEl>
                                              <a:dgm id="{B7C9A18C-6CD6-44B1-BA7C-65451069948C}"/>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graphicEl>
                                              <a:dgm id="{DFE29745-16E4-4293-900B-F36574DFF8B1}"/>
                                            </p:graphicEl>
                                          </p:spTgt>
                                        </p:tgtEl>
                                        <p:attrNameLst>
                                          <p:attrName>style.visibility</p:attrName>
                                        </p:attrNameLst>
                                      </p:cBhvr>
                                      <p:to>
                                        <p:strVal val="visible"/>
                                      </p:to>
                                    </p:set>
                                    <p:animEffect transition="in" filter="fade">
                                      <p:cBhvr>
                                        <p:cTn id="18" dur="500"/>
                                        <p:tgtEl>
                                          <p:spTgt spid="8">
                                            <p:graphicEl>
                                              <a:dgm id="{DFE29745-16E4-4293-900B-F36574DFF8B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graphicEl>
                                              <a:dgm id="{E27B344A-B34D-4E8F-B73E-A83310897FCE}"/>
                                            </p:graphicEl>
                                          </p:spTgt>
                                        </p:tgtEl>
                                        <p:attrNameLst>
                                          <p:attrName>style.visibility</p:attrName>
                                        </p:attrNameLst>
                                      </p:cBhvr>
                                      <p:to>
                                        <p:strVal val="visible"/>
                                      </p:to>
                                    </p:set>
                                    <p:animEffect transition="in" filter="fade">
                                      <p:cBhvr>
                                        <p:cTn id="23" dur="500"/>
                                        <p:tgtEl>
                                          <p:spTgt spid="8">
                                            <p:graphicEl>
                                              <a:dgm id="{E27B344A-B34D-4E8F-B73E-A83310897FCE}"/>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graphicEl>
                                              <a:dgm id="{A682C668-CEAA-4B9E-A3B6-DF3E0B350281}"/>
                                            </p:graphicEl>
                                          </p:spTgt>
                                        </p:tgtEl>
                                        <p:attrNameLst>
                                          <p:attrName>style.visibility</p:attrName>
                                        </p:attrNameLst>
                                      </p:cBhvr>
                                      <p:to>
                                        <p:strVal val="visible"/>
                                      </p:to>
                                    </p:set>
                                    <p:animEffect transition="in" filter="fade">
                                      <p:cBhvr>
                                        <p:cTn id="26" dur="500"/>
                                        <p:tgtEl>
                                          <p:spTgt spid="8">
                                            <p:graphicEl>
                                              <a:dgm id="{A682C668-CEAA-4B9E-A3B6-DF3E0B35028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rev="1"/>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1: Economic Impact Methodology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400" b="1" i="1" dirty="0">
                <a:solidFill>
                  <a:srgbClr val="6FBE44"/>
                </a:solidFill>
              </a:rPr>
              <a:t>Background</a:t>
            </a:r>
          </a:p>
          <a:p>
            <a:pPr marL="0" marR="0" indent="0">
              <a:lnSpc>
                <a:spcPct val="100000"/>
              </a:lnSpc>
              <a:spcBef>
                <a:spcPts val="0"/>
              </a:spcBef>
              <a:spcAft>
                <a:spcPts val="1000"/>
              </a:spcAft>
              <a:buNone/>
            </a:pPr>
            <a:r>
              <a:rPr lang="en-US" sz="1100" dirty="0">
                <a:ea typeface="Calibri" panose="020F0502020204030204" pitchFamily="34" charset="0"/>
                <a:cs typeface="Arial" panose="020B0604020202020204" pitchFamily="34" charset="0"/>
              </a:rPr>
              <a:t>Briefly, the purpose of STEAM 2.0 is to calculate both the provincial and regional economic impacts of sport and event based tourism. The economic impacts are calculated on the basis of capital and operating expenditures on goods, services and employee salaries, and on the basis of tourist spending within a designated tourism sector. The elements used to measure the economic impacts are Gross Domestic Product (GDP), Employment, Taxes, Industry Output and Imports. STEAM measures the direct, indirect &amp; induced effects for each of these elements.</a:t>
            </a:r>
            <a:endParaRPr lang="en-CA" sz="1100" dirty="0">
              <a:ea typeface="Calibri" panose="020F0502020204030204" pitchFamily="34" charset="0"/>
              <a:cs typeface="Times New Roman" panose="02020603050405020304" pitchFamily="18" charset="0"/>
            </a:endParaRPr>
          </a:p>
          <a:p>
            <a:pPr marL="0" indent="0">
              <a:lnSpc>
                <a:spcPct val="100000"/>
              </a:lnSpc>
              <a:buNone/>
            </a:pPr>
            <a:r>
              <a:rPr lang="en-US" sz="1100" dirty="0">
                <a:solidFill>
                  <a:srgbClr val="000000"/>
                </a:solidFill>
                <a:ea typeface="Calibri" panose="020F0502020204030204" pitchFamily="34" charset="0"/>
                <a:cs typeface="Arial" panose="020B0604020202020204" pitchFamily="34" charset="0"/>
              </a:rPr>
              <a:t>In order to produce economic contribution assessments that are robust and reliable, we developed specific economic contribution models at the national, provincial and metropolitan levels that make use of the most current and most detailed input-output tables and multipliers available from Statistics Canada. The approach also leverages the credibility and robustness of sector specific tax data available from Statistics Canada’s Government Revenues Attributable to Tourism (GRAT) report. </a:t>
            </a:r>
          </a:p>
          <a:p>
            <a:pPr marL="0" indent="0">
              <a:buNone/>
            </a:pPr>
            <a:r>
              <a:rPr lang="en-CA" sz="1400" b="1" i="1" dirty="0">
                <a:solidFill>
                  <a:srgbClr val="6FBE44"/>
                </a:solidFill>
              </a:rPr>
              <a:t>Technical Description of the Impact Methodology Used by STEAM</a:t>
            </a:r>
            <a:r>
              <a:rPr lang="en-CA" sz="1400" b="1" i="1" baseline="30000" dirty="0">
                <a:solidFill>
                  <a:srgbClr val="6FBE44"/>
                </a:solidFill>
              </a:rPr>
              <a:t>2.0</a:t>
            </a:r>
          </a:p>
          <a:p>
            <a:pPr marL="0" indent="0">
              <a:buNone/>
            </a:pPr>
            <a:r>
              <a:rPr lang="en-US" sz="1100" dirty="0"/>
              <a:t>While the economic contribution analysis will be conducted primarily at the provincial level, developing highly disaggregated provincial economic models required first the construction of a highly disaggregated national economic contribution model. The reason for this was that detailed input-output tables from Statistics Canada are only publicly available at the national level. </a:t>
            </a:r>
            <a:endParaRPr lang="en-CA" sz="1100" dirty="0"/>
          </a:p>
          <a:p>
            <a:pPr marL="0" indent="0">
              <a:buNone/>
            </a:pPr>
            <a:r>
              <a:rPr lang="en-US" sz="1100" dirty="0"/>
              <a:t>For STEAM 2.0 and STEAM PRO 2.0, we pioneered a solution that leveraged the detail available on an industry basis from the national model using aggregate multipliers that are available for each province and territory.</a:t>
            </a:r>
            <a:endParaRPr lang="en-CA" sz="1100" dirty="0"/>
          </a:p>
          <a:p>
            <a:pPr marL="0" indent="0">
              <a:buNone/>
            </a:pPr>
            <a:r>
              <a:rPr lang="en-US" sz="1100" dirty="0"/>
              <a:t>While the set of multipliers that Statistics Canada produces do not provide insights into the economic contributions attributed to specific industries operating within the economy, they do represent a known aggregate level which the overall economy can be expected to benefit by. The key to our approach is the linkage between the industry level detail (provided by the model developed from the input-output tables) with the benchmarks provided by the various multipliers.</a:t>
            </a:r>
            <a:endParaRPr lang="en-CA" sz="1100" dirty="0"/>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17</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380556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1: Economic Impact Methodology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000"/>
              </a:spcAft>
              <a:buNone/>
            </a:pPr>
            <a:r>
              <a:rPr lang="en-GB" sz="1200" dirty="0">
                <a:ea typeface="Calibri" panose="020F0502020204030204" pitchFamily="34" charset="0"/>
                <a:cs typeface="Arial" panose="020B0604020202020204" pitchFamily="34" charset="0"/>
              </a:rPr>
              <a:t>STEAM 2.0 and many other impact studies are based on input-output techniques.  Input-output models involve the use of coefficients that are based on economic or business linkages. These linkages trace how tourist expenditures or business operations filter through the economy. In turn, the coefficients applied are then used to quantify how tourism related activity in a particular region generates employment, taxes, income, etc.  The input-output approach indicates not only the direct and indirect impact of tourism, but can also indicate the induced effect resulting from the re-spending of wages and salaries generated.</a:t>
            </a:r>
            <a:endParaRPr lang="en-CA" sz="1200" dirty="0">
              <a:ea typeface="Calibri" panose="020F0502020204030204" pitchFamily="34" charset="0"/>
              <a:cs typeface="Arial" panose="020B0604020202020204" pitchFamily="34" charset="0"/>
            </a:endParaRPr>
          </a:p>
          <a:p>
            <a:pPr marL="0" indent="0">
              <a:lnSpc>
                <a:spcPct val="100000"/>
              </a:lnSpc>
              <a:spcBef>
                <a:spcPts val="0"/>
              </a:spcBef>
              <a:spcAft>
                <a:spcPts val="1000"/>
              </a:spcAft>
              <a:buNone/>
            </a:pPr>
            <a:r>
              <a:rPr lang="en-GB" sz="1200" dirty="0">
                <a:ea typeface="Calibri" panose="020F0502020204030204" pitchFamily="34" charset="0"/>
                <a:cs typeface="Arial" panose="020B0604020202020204" pitchFamily="34" charset="0"/>
              </a:rPr>
              <a:t>All impacts generated by the model are given at the direct impact stage (i.e. the "front line" businesses impacted by tourism expenditures), indirect impact stage (i.e. those industries which supply commodities and/or services to the "front line" businesses) and the induced impact stage (induced consumption attributable to the wages and salaries generated from both the direct and indirect impact). </a:t>
            </a:r>
            <a:endParaRPr lang="en-CA" sz="1200" dirty="0">
              <a:ea typeface="Calibri" panose="020F0502020204030204" pitchFamily="34" charset="0"/>
              <a:cs typeface="Arial" panose="020B0604020202020204" pitchFamily="34" charset="0"/>
            </a:endParaRPr>
          </a:p>
          <a:p>
            <a:pPr marL="0" indent="0">
              <a:lnSpc>
                <a:spcPct val="100000"/>
              </a:lnSpc>
              <a:spcBef>
                <a:spcPts val="0"/>
              </a:spcBef>
              <a:spcAft>
                <a:spcPts val="1000"/>
              </a:spcAft>
              <a:buNone/>
            </a:pPr>
            <a:r>
              <a:rPr lang="en-CA" sz="1200" dirty="0">
                <a:ea typeface="Calibri" panose="020F0502020204030204" pitchFamily="34" charset="0"/>
                <a:cs typeface="Arial" panose="020B0604020202020204" pitchFamily="34" charset="0"/>
              </a:rPr>
              <a:t>The direct and indirect impact phase results are benchmarked with the corresponding direct and indirect multipliers from Statistics Canada at the national level, on an industry by industry basis. </a:t>
            </a:r>
          </a:p>
          <a:p>
            <a:pPr marL="0" indent="0">
              <a:lnSpc>
                <a:spcPct val="100000"/>
              </a:lnSpc>
              <a:spcBef>
                <a:spcPts val="0"/>
              </a:spcBef>
              <a:spcAft>
                <a:spcPts val="1000"/>
              </a:spcAft>
              <a:buNone/>
            </a:pPr>
            <a:r>
              <a:rPr lang="en-US" sz="1200" dirty="0">
                <a:ea typeface="Calibri" panose="020F0502020204030204" pitchFamily="34" charset="0"/>
                <a:cs typeface="Arial" panose="020B0604020202020204" pitchFamily="34" charset="0"/>
              </a:rPr>
              <a:t>We developed induced round effects that replicate the re-spending behavior of consumers (who benefited through wages either directly or indirectly by sport events) along income ranges. The re-spending profiles used account for different average wages that exist in specific industry sectors. Ultimately, the re-spending profiles permit the determination of distinct levels and composition of induced consumption depending upon the extent to which those industries are directly and indirectly affected by economic activity arising from hosting sports events and festivals.</a:t>
            </a:r>
            <a:endParaRPr lang="en-CA" sz="1200" dirty="0">
              <a:ea typeface="Calibri" panose="020F0502020204030204" pitchFamily="34" charset="0"/>
              <a:cs typeface="Arial" panose="020B0604020202020204" pitchFamily="34" charset="0"/>
            </a:endParaRPr>
          </a:p>
          <a:p>
            <a:pPr marL="0" indent="0">
              <a:lnSpc>
                <a:spcPct val="100000"/>
              </a:lnSpc>
              <a:spcBef>
                <a:spcPts val="0"/>
              </a:spcBef>
              <a:spcAft>
                <a:spcPts val="1000"/>
              </a:spcAft>
              <a:buNone/>
            </a:pPr>
            <a:r>
              <a:rPr lang="en-US" sz="1200" dirty="0">
                <a:ea typeface="Calibri" panose="020F0502020204030204" pitchFamily="34" charset="0"/>
                <a:cs typeface="Arial" panose="020B0604020202020204" pitchFamily="34" charset="0"/>
              </a:rPr>
              <a:t>After the level and composition of induced consumption is determined, the process involved treating the induced consumption spending in a separate analysis—much the same as the original sport event related expenditures were. Hence, these expenditures were simulated through the direct and indirect impact phase and treated as if they were initial expenditures. </a:t>
            </a:r>
            <a:endParaRPr lang="en-CA" sz="1200" dirty="0">
              <a:ea typeface="Calibri" panose="020F0502020204030204" pitchFamily="34" charset="0"/>
              <a:cs typeface="Arial" panose="020B0604020202020204" pitchFamily="34" charset="0"/>
            </a:endParaRPr>
          </a:p>
          <a:p>
            <a:pPr marL="0" indent="0">
              <a:lnSpc>
                <a:spcPct val="100000"/>
              </a:lnSpc>
              <a:spcBef>
                <a:spcPts val="0"/>
              </a:spcBef>
              <a:spcAft>
                <a:spcPts val="1000"/>
              </a:spcAft>
              <a:buNone/>
            </a:pPr>
            <a:r>
              <a:rPr lang="en-US" sz="1200" dirty="0">
                <a:ea typeface="Calibri" panose="020F0502020204030204" pitchFamily="34" charset="0"/>
                <a:cs typeface="Arial" panose="020B0604020202020204" pitchFamily="34" charset="0"/>
              </a:rPr>
              <a:t>Once again, the magnitude of the results of the induced impact phase was benchmarked against the corresponding multipliers supplied by Statistics Canada. Again, this is done to ensure that, in aggregate, the estimates align with those from Statistics Canada but at the same time the analysis also provides an industry by industry breakdown.</a:t>
            </a:r>
            <a:endParaRPr lang="en-CA" sz="1200" dirty="0">
              <a:ea typeface="Calibri" panose="020F0502020204030204" pitchFamily="34" charset="0"/>
              <a:cs typeface="Arial" panose="020B0604020202020204" pitchFamily="34" charset="0"/>
            </a:endParaRPr>
          </a:p>
          <a:p>
            <a:pPr marL="0" indent="0">
              <a:lnSpc>
                <a:spcPct val="100000"/>
              </a:lnSpc>
              <a:spcBef>
                <a:spcPts val="0"/>
              </a:spcBef>
              <a:spcAft>
                <a:spcPts val="1000"/>
              </a:spcAft>
              <a:buNone/>
            </a:pPr>
            <a:r>
              <a:rPr lang="en-US" sz="1200" dirty="0">
                <a:ea typeface="Calibri" panose="020F0502020204030204" pitchFamily="34" charset="0"/>
                <a:cs typeface="Arial" panose="020B0604020202020204" pitchFamily="34" charset="0"/>
              </a:rPr>
              <a:t>Taxes and employment are two key impact measures that require data sources beyond those available in the input-output model. </a:t>
            </a:r>
            <a:endParaRPr lang="en-CA" sz="1200" dirty="0">
              <a:ea typeface="Calibri" panose="020F0502020204030204" pitchFamily="34" charset="0"/>
              <a:cs typeface="Arial" panose="020B0604020202020204" pitchFamily="34" charset="0"/>
            </a:endParaRPr>
          </a:p>
          <a:p>
            <a:pPr marL="0" indent="0">
              <a:buFont typeface="Arial" panose="020B0604020202020204" pitchFamily="34" charset="0"/>
              <a:buNone/>
            </a:pPr>
            <a:endParaRPr lang="en-CA" sz="1200" dirty="0"/>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18</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2971477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1: Economic Impact Methodology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400" b="1" i="1" dirty="0">
                <a:solidFill>
                  <a:srgbClr val="6FBE44"/>
                </a:solidFill>
              </a:rPr>
              <a:t>Taxes</a:t>
            </a:r>
          </a:p>
          <a:p>
            <a:pPr marL="0" marR="0" indent="0">
              <a:lnSpc>
                <a:spcPct val="100000"/>
              </a:lnSpc>
              <a:spcBef>
                <a:spcPts val="0"/>
              </a:spcBef>
              <a:spcAft>
                <a:spcPts val="1000"/>
              </a:spcAft>
              <a:buNone/>
            </a:pPr>
            <a:r>
              <a:rPr lang="en-CA" sz="1100" dirty="0"/>
              <a:t>Despite the fact that many of the sales tax ratios are available from the margins tables produced by Statistics Canada, additional work was required to adjust these rates based on possible changes in tax rates between 2010 (the year of the input-output tables) and 2012 (the year of the analysis). To extend the analysis to include the full range of taxes and fees impacted by sport events, we relied on statistics reported in Statistics Canada's Government Revenues Attributable to Tourism (GRAT) report. This report is particularly useful because it follows the concepts and definitions as identified in the Canadian Tourism Satellite Account (CTSA). As well, the scope of taxes covered by the GRAT is more comprehensive than what would be possible using only the input-output tables. In particular, the GRAT includes taxes on incomes (i.e., on employment earnings, corporate profits, net income of unincorporated business and government business enterprises), contributions to social insurance plans (i.e., premiums for Canada/Quebec Pension Plan, Employment Insurance and workers compensation), taxes on production and products (such as sales and property taxes), and from sales of government goods and services.</a:t>
            </a:r>
          </a:p>
          <a:p>
            <a:pPr marL="0" marR="0" indent="0">
              <a:lnSpc>
                <a:spcPct val="100000"/>
              </a:lnSpc>
              <a:spcBef>
                <a:spcPts val="0"/>
              </a:spcBef>
              <a:spcAft>
                <a:spcPts val="1000"/>
              </a:spcAft>
              <a:buNone/>
            </a:pPr>
            <a:r>
              <a:rPr lang="en-CA" sz="1100" dirty="0"/>
              <a:t>Aside from reporting on the tax collections directly attributable to tourism, the GRAT study also identifies the composition and level of taxes attributed to various industry segments of the economy. At the present time, the most recent GRAT report relates to the 2011 calendar year. The established rates calculated from GRAT were adjusted, where applicable, to reflect rate changes that occurred between 2011 and subsequent years.  </a:t>
            </a:r>
          </a:p>
          <a:p>
            <a:pPr marL="0" marR="0" indent="0">
              <a:lnSpc>
                <a:spcPct val="100000"/>
              </a:lnSpc>
              <a:spcBef>
                <a:spcPts val="0"/>
              </a:spcBef>
              <a:spcAft>
                <a:spcPts val="1000"/>
              </a:spcAft>
              <a:buNone/>
            </a:pPr>
            <a:r>
              <a:rPr lang="en-CA" sz="1100" dirty="0"/>
              <a:t>To incorporate the findings from the GRAT study into our analysis, we estimated ratios that were based on the most current industry sector tax data along with the most current GDP estimates on an industry basis. The resulting tax coefficients were then used to determine tax calculations that would be based on GDP estimates stemming from the model on an industry by industry basis.</a:t>
            </a:r>
          </a:p>
          <a:p>
            <a:pPr marL="0" marR="0" indent="0">
              <a:lnSpc>
                <a:spcPct val="100000"/>
              </a:lnSpc>
              <a:spcBef>
                <a:spcPts val="0"/>
              </a:spcBef>
              <a:spcAft>
                <a:spcPts val="1000"/>
              </a:spcAft>
              <a:buNone/>
            </a:pPr>
            <a:r>
              <a:rPr lang="en-CA" sz="1100" dirty="0"/>
              <a:t>The categories of taxes that were benchmarked against the GRAT statistics include corporate taxes, contributions to social insurance plans and other taxes on production. Other taxes on production comprise property taxes, payroll taxes, capital taxes, permits and many other miscellaneous taxes covering federal, provincial and municipal levels of government. The contributions to social insurance plans include employment insurance, worker’s compensation and the Canada and Quebec pension plans.</a:t>
            </a:r>
          </a:p>
          <a:p>
            <a:pPr marL="0" marR="0" indent="0">
              <a:lnSpc>
                <a:spcPct val="100000"/>
              </a:lnSpc>
              <a:spcBef>
                <a:spcPts val="0"/>
              </a:spcBef>
              <a:spcAft>
                <a:spcPts val="1000"/>
              </a:spcAft>
              <a:buNone/>
            </a:pPr>
            <a:r>
              <a:rPr lang="en-CA" sz="1100" dirty="0"/>
              <a:t>We also went outside of the figures reported in the GRAT report to assemble income tax coefficients. This was done to capture the detail that was already available from the input-output analysis and to better align with the granular demand associated with sporting event expenditures. The source used to assemble specific income tax rates, by income range, was the Canadian Tax Foundation's most recent Finances of the Nation report. This report provide insights on taxes on incomes (i.e., on employment earnings, corporate profits, net income of unincorporated business and government business enterprises) and contributions to social insurance plans (i.e., premiums for Canada/Quebec Pension Plan, Employment Insurance and workers compensation).</a:t>
            </a:r>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19</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100473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2691" y="1022598"/>
            <a:ext cx="3868340" cy="617934"/>
          </a:xfrm>
        </p:spPr>
        <p:txBody>
          <a:bodyPr>
            <a:normAutofit/>
          </a:bodyPr>
          <a:lstStyle/>
          <a:p>
            <a:r>
              <a:rPr lang="en-CA" dirty="0">
                <a:solidFill>
                  <a:srgbClr val="6FBE44"/>
                </a:solidFill>
              </a:rPr>
              <a:t>Contact</a:t>
            </a:r>
            <a:endParaRPr lang="en-CA" sz="1350" dirty="0">
              <a:solidFill>
                <a:srgbClr val="6FBE44"/>
              </a:solidFill>
            </a:endParaRPr>
          </a:p>
        </p:txBody>
      </p:sp>
      <p:sp>
        <p:nvSpPr>
          <p:cNvPr id="4" name="Content Placeholder 3"/>
          <p:cNvSpPr>
            <a:spLocks noGrp="1"/>
          </p:cNvSpPr>
          <p:nvPr>
            <p:ph sz="half" idx="2"/>
          </p:nvPr>
        </p:nvSpPr>
        <p:spPr>
          <a:xfrm>
            <a:off x="473882" y="1765547"/>
            <a:ext cx="2996986" cy="1283038"/>
          </a:xfrm>
        </p:spPr>
        <p:txBody>
          <a:bodyPr>
            <a:normAutofit/>
          </a:bodyPr>
          <a:lstStyle/>
          <a:p>
            <a:pPr marL="0" indent="0">
              <a:lnSpc>
                <a:spcPct val="100000"/>
              </a:lnSpc>
              <a:buNone/>
            </a:pPr>
            <a:r>
              <a:rPr lang="en-CA" sz="1200" b="1" dirty="0"/>
              <a:t>Tony Fisher</a:t>
            </a:r>
          </a:p>
          <a:p>
            <a:pPr marL="0" indent="0">
              <a:lnSpc>
                <a:spcPct val="100000"/>
              </a:lnSpc>
              <a:buNone/>
            </a:pPr>
            <a:r>
              <a:rPr lang="en-CA" sz="1200" dirty="0"/>
              <a:t>Research consultant for: </a:t>
            </a:r>
            <a:br>
              <a:rPr lang="en-CA" sz="1200" dirty="0"/>
            </a:br>
            <a:r>
              <a:rPr lang="en-CA" sz="1200" dirty="0"/>
              <a:t>Canadian Sport Tourism Alliance</a:t>
            </a:r>
          </a:p>
          <a:p>
            <a:pPr marL="0" indent="0">
              <a:lnSpc>
                <a:spcPct val="100000"/>
              </a:lnSpc>
              <a:buNone/>
            </a:pPr>
            <a:r>
              <a:rPr lang="en-CA" sz="1200" u="sng" dirty="0">
                <a:solidFill>
                  <a:srgbClr val="6FBE44"/>
                </a:solidFill>
              </a:rPr>
              <a:t>www.canadiansporttourism.com</a:t>
            </a:r>
            <a:endParaRPr lang="en-CA" sz="1600" u="sng" dirty="0">
              <a:solidFill>
                <a:srgbClr val="6FBE44"/>
              </a:solidFill>
            </a:endParaRPr>
          </a:p>
        </p:txBody>
      </p:sp>
      <p:sp>
        <p:nvSpPr>
          <p:cNvPr id="5" name="Text Placeholder 4"/>
          <p:cNvSpPr>
            <a:spLocks noGrp="1"/>
          </p:cNvSpPr>
          <p:nvPr>
            <p:ph type="body" sz="quarter" idx="3"/>
          </p:nvPr>
        </p:nvSpPr>
        <p:spPr>
          <a:xfrm>
            <a:off x="5689709" y="1106771"/>
            <a:ext cx="2442477" cy="533761"/>
          </a:xfrm>
        </p:spPr>
        <p:txBody>
          <a:bodyPr/>
          <a:lstStyle/>
          <a:p>
            <a:r>
              <a:rPr lang="en-CA" dirty="0">
                <a:solidFill>
                  <a:srgbClr val="6FBE44"/>
                </a:solidFill>
              </a:rPr>
              <a:t>Contents</a:t>
            </a:r>
            <a:endParaRPr lang="en-CA" dirty="0"/>
          </a:p>
        </p:txBody>
      </p:sp>
      <p:sp>
        <p:nvSpPr>
          <p:cNvPr id="6" name="Content Placeholder 5"/>
          <p:cNvSpPr>
            <a:spLocks noGrp="1"/>
          </p:cNvSpPr>
          <p:nvPr>
            <p:ph sz="quarter" idx="4"/>
          </p:nvPr>
        </p:nvSpPr>
        <p:spPr>
          <a:xfrm>
            <a:off x="5680654" y="1760861"/>
            <a:ext cx="2977571" cy="2589343"/>
          </a:xfrm>
        </p:spPr>
        <p:txBody>
          <a:bodyPr>
            <a:normAutofit/>
          </a:bodyPr>
          <a:lstStyle/>
          <a:p>
            <a:pPr>
              <a:buClr>
                <a:srgbClr val="6FBE44"/>
              </a:buClr>
            </a:pPr>
            <a:r>
              <a:rPr lang="en-CA" sz="1400" dirty="0">
                <a:latin typeface="+mj-lt"/>
              </a:rPr>
              <a:t>Summary: Economic Impact of Curling in Canada</a:t>
            </a:r>
          </a:p>
          <a:p>
            <a:pPr>
              <a:buClr>
                <a:srgbClr val="6FBE44"/>
              </a:buClr>
            </a:pPr>
            <a:r>
              <a:rPr lang="en-CA" sz="1400" dirty="0">
                <a:latin typeface="+mj-lt"/>
              </a:rPr>
              <a:t>Background &amp; Methodology</a:t>
            </a:r>
          </a:p>
          <a:p>
            <a:pPr>
              <a:buClr>
                <a:srgbClr val="6FBE44"/>
              </a:buClr>
            </a:pPr>
            <a:r>
              <a:rPr lang="en-CA" sz="1400" dirty="0">
                <a:latin typeface="+mj-lt"/>
              </a:rPr>
              <a:t>Detailed Findings</a:t>
            </a:r>
          </a:p>
          <a:p>
            <a:pPr>
              <a:buClr>
                <a:srgbClr val="6FBE44"/>
              </a:buClr>
            </a:pPr>
            <a:r>
              <a:rPr lang="en-CA" sz="1400" dirty="0">
                <a:latin typeface="+mj-lt"/>
              </a:rPr>
              <a:t>Economic Impact Results</a:t>
            </a:r>
          </a:p>
          <a:p>
            <a:pPr>
              <a:buClr>
                <a:srgbClr val="6FBE44"/>
              </a:buClr>
            </a:pPr>
            <a:r>
              <a:rPr lang="en-CA" sz="1400" dirty="0">
                <a:latin typeface="+mj-lt"/>
              </a:rPr>
              <a:t>Appendices </a:t>
            </a:r>
          </a:p>
        </p:txBody>
      </p:sp>
      <p:sp>
        <p:nvSpPr>
          <p:cNvPr id="7"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8"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2</a:t>
            </a:fld>
            <a:endParaRPr lang="en-CA" dirty="0"/>
          </a:p>
        </p:txBody>
      </p:sp>
      <p:sp>
        <p:nvSpPr>
          <p:cNvPr id="9" name="Rectangle 8"/>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1" name="AutoShape 6" descr="http://i.pgatour.com/image/upload/c_fill,f_auto,g_center,h_469,q_80,w_850/v1/pgatour/PGATCanada/2016/07/09/McCarthy-300-1-Harper.jpg"/>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Tree>
    <p:extLst>
      <p:ext uri="{BB962C8B-B14F-4D97-AF65-F5344CB8AC3E}">
        <p14:creationId xmlns:p14="http://schemas.microsoft.com/office/powerpoint/2010/main" val="311349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1: Economic Impact Methodology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sz="1400" b="1" i="1" dirty="0">
                <a:solidFill>
                  <a:srgbClr val="6FBE44"/>
                </a:solidFill>
              </a:rPr>
              <a:t>Employment</a:t>
            </a:r>
          </a:p>
          <a:p>
            <a:pPr marL="0" marR="0" indent="0">
              <a:lnSpc>
                <a:spcPct val="100000"/>
              </a:lnSpc>
              <a:spcBef>
                <a:spcPts val="0"/>
              </a:spcBef>
              <a:spcAft>
                <a:spcPts val="1000"/>
              </a:spcAft>
              <a:buNone/>
            </a:pPr>
            <a:r>
              <a:rPr lang="en-CA" sz="1100" dirty="0"/>
              <a:t>Employment is a measure that is available, in aggregate form, from the multiplier tables produced by Statistics Canada. However, the employment multipliers relate to the year of the tables (2010) and not the year of the current analysis. To adjust for this difference, indices of average wage growth by industry were incorporated to reflect the period between 2010 and the year under analysis. Annual data from Statistics Canada's Labour Force survey were used on an industry basis to capture the change in average earnings. </a:t>
            </a:r>
          </a:p>
          <a:p>
            <a:pPr marL="0" marR="0" indent="0">
              <a:lnSpc>
                <a:spcPct val="100000"/>
              </a:lnSpc>
              <a:spcBef>
                <a:spcPts val="0"/>
              </a:spcBef>
              <a:spcAft>
                <a:spcPts val="1000"/>
              </a:spcAft>
              <a:buNone/>
            </a:pPr>
            <a:r>
              <a:rPr lang="en-CA" sz="1100" dirty="0"/>
              <a:t>Once again, in order to preserve the industry by industry detail available from the model, appropriate average wages were applied against industry labour income estimates to align with the employment multipliers from Statistics Canada. The one distinction being that the employment multipliers reflect the economy operating in 2010. Hence, adjustments on average wages were made to estimate what the employment multipliers would resemble had they been produced for subsequent years.</a:t>
            </a:r>
          </a:p>
          <a:p>
            <a:pPr marL="0" indent="0">
              <a:buNone/>
            </a:pPr>
            <a:r>
              <a:rPr lang="en-CA" sz="1400" b="1" i="1" dirty="0">
                <a:solidFill>
                  <a:srgbClr val="6FBE44"/>
                </a:solidFill>
              </a:rPr>
              <a:t>Regional (Sub-Provincial) Impact Methodology</a:t>
            </a:r>
          </a:p>
          <a:p>
            <a:pPr marL="0" marR="0" indent="0">
              <a:lnSpc>
                <a:spcPct val="100000"/>
              </a:lnSpc>
              <a:spcBef>
                <a:spcPts val="0"/>
              </a:spcBef>
              <a:spcAft>
                <a:spcPts val="1000"/>
              </a:spcAft>
              <a:buNone/>
            </a:pPr>
            <a:r>
              <a:rPr lang="en-CA" sz="1100" dirty="0"/>
              <a:t>The method used to simulate </a:t>
            </a:r>
            <a:r>
              <a:rPr lang="en-CA" sz="1100" dirty="0" err="1"/>
              <a:t>intraprovincial</a:t>
            </a:r>
            <a:r>
              <a:rPr lang="en-CA" sz="1100" dirty="0"/>
              <a:t> commodity flows and ultimately regional impacts follows directly from regional economic principles. The principle is referred to as the "gravity model".  Basically the "gravity model" states that the required commodity (&amp; service) inputs will be "recruited" in a manner that takes into consideration economies of scale (i.e. production costs), transportation costs and the availability of specific industries. Economies of scale (i.e. lower production costs) are positively correlated with input demand while greater transportation costs are negatively correlated with input demand. Fulfilling that demand from other provincial regions is contingent on the fact that the specific industry does actually exist. An advantage of using the "gravity model" to simulate </a:t>
            </a:r>
            <a:r>
              <a:rPr lang="en-CA" sz="1100" dirty="0" err="1"/>
              <a:t>intraprovincial</a:t>
            </a:r>
            <a:r>
              <a:rPr lang="en-CA" sz="1100" dirty="0"/>
              <a:t> commodity flows is that as the industrial composition of the labour force changes, or as new industries appear for the first time in specific regions, the share of production between the various sub-provincial regions also changes.</a:t>
            </a:r>
          </a:p>
          <a:p>
            <a:pPr marL="0" marR="0" indent="0">
              <a:lnSpc>
                <a:spcPct val="100000"/>
              </a:lnSpc>
              <a:spcBef>
                <a:spcPts val="0"/>
              </a:spcBef>
              <a:spcAft>
                <a:spcPts val="1000"/>
              </a:spcAft>
              <a:buNone/>
            </a:pPr>
            <a:r>
              <a:rPr lang="en-CA" sz="1100" dirty="0"/>
              <a:t>By following this principle of the gravity model, all sub-provincial regions of a province are assigned a coefficient for their relative economies of scale in each industry (using the latest industry labour force measures) as well as a coefficient to represent the transportation cost involved to get each industry's output to the designated market. One variation on the "gravity model" principle involves the estimation of "relative trade distances" by incorporating different "weights" for different modes of transport. Once these coefficients are generated for all regions and over all industries, a measure of sensitivity (mostly relative to price, but in the case of service industries also to a "local preference criteria") is then applied to all commodities. Another variation on the strict "gravity model" approach is that the measure of sensitivity is adjusted by varying the distance exponent (which in the basic "gravity model" is 2) based on the commodity or service required. The variation in distance exponents revolve, principally, around two research hypotheses: (1) the greater the proportion of total shipments from the largest producer (or shipper), the lower the exponent, and (2) the greater the proportion of total flow which is local (intraregional), the higher the exponent.</a:t>
            </a:r>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20</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218761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2: Glossary of Terms Used by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100" b="1" dirty="0"/>
              <a:t>Initial Expenditure - </a:t>
            </a:r>
            <a:r>
              <a:rPr lang="en-US" sz="1100" dirty="0"/>
              <a:t>This figure indicates the amount of initial expenditures or revenue used in the analysis. This heading indicates not only the total magnitude of the spending but also the region in which it was spent (thus establishing the "impact" region).</a:t>
            </a:r>
            <a:endParaRPr lang="en-CA" sz="1100" dirty="0"/>
          </a:p>
          <a:p>
            <a:pPr marL="0" indent="0">
              <a:lnSpc>
                <a:spcPct val="100000"/>
              </a:lnSpc>
              <a:buNone/>
            </a:pPr>
            <a:r>
              <a:rPr lang="en-US" sz="1100" b="1" dirty="0"/>
              <a:t>Direct Impact</a:t>
            </a:r>
            <a:r>
              <a:rPr lang="en-US" sz="1100" dirty="0"/>
              <a:t> - Relates ONLY to the impact on “front-line” businesses. These are businesses that initially receive the operating revenue or tourist expenditures for the project under analysis. From a business perspective, this impact is limited only to that particular business or group of businesses involved. From a tourist spending perspective, this can include all businesses such as hotels, restaurants, retail stores, transportation carriers, attraction facilities and so forth.</a:t>
            </a:r>
            <a:endParaRPr lang="en-CA" sz="1100" dirty="0"/>
          </a:p>
          <a:p>
            <a:pPr marL="0" indent="0">
              <a:lnSpc>
                <a:spcPct val="100000"/>
              </a:lnSpc>
              <a:buNone/>
            </a:pPr>
            <a:r>
              <a:rPr lang="en-US" sz="1100" b="1" dirty="0"/>
              <a:t>Indirect Impact</a:t>
            </a:r>
            <a:r>
              <a:rPr lang="en-US" sz="1100" dirty="0"/>
              <a:t> - Refers to the impacts resulting from all intermediate rounds of production in the supply of goods and services to industry sectors identified in the direct impact phase. An example of this would be the supply and production of bed sheets to a hotel.</a:t>
            </a:r>
            <a:endParaRPr lang="en-CA" sz="1100" dirty="0"/>
          </a:p>
          <a:p>
            <a:pPr marL="0" indent="0">
              <a:lnSpc>
                <a:spcPct val="100000"/>
              </a:lnSpc>
              <a:buNone/>
            </a:pPr>
            <a:r>
              <a:rPr lang="en-US" sz="1100" b="1" dirty="0"/>
              <a:t>Induced Impact</a:t>
            </a:r>
            <a:r>
              <a:rPr lang="en-US" sz="1100" dirty="0"/>
              <a:t> - These impacts are generated as a result of spending by employees (in the form of consumer spending) and businesses (in the form of investment) that benefited either directly or indirectly from the initial expenditures under analysis. An example of induced consumer spending would be the impacts generated by hotel employees on typical consumer items such as groceries, shoes, cameras, etc. An example of induced business investment would be the impacts generated by the spending of retained earnings, attributable to the expenditures under analysis, on machinery and equipment.</a:t>
            </a:r>
            <a:endParaRPr lang="en-CA" sz="1100" dirty="0"/>
          </a:p>
          <a:p>
            <a:pPr marL="0" indent="0">
              <a:lnSpc>
                <a:spcPct val="100000"/>
              </a:lnSpc>
              <a:buNone/>
            </a:pPr>
            <a:r>
              <a:rPr lang="en-US" sz="1100" b="1" dirty="0"/>
              <a:t>Gross Domestic Product (GDP) - </a:t>
            </a:r>
            <a:r>
              <a:rPr lang="en-US" sz="1100" dirty="0"/>
              <a:t>This figure represents the total value of production of goods and services in the economy resulting from the initial expenditure under analysis (valued at market prices).</a:t>
            </a:r>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21</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474825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8650" y="614242"/>
            <a:ext cx="7886700" cy="6108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b="1" dirty="0">
                <a:solidFill>
                  <a:srgbClr val="6FBE44"/>
                </a:solidFill>
              </a:rPr>
              <a:t>Appendix 2: Glossary of Terms Used by STEAM</a:t>
            </a:r>
            <a:r>
              <a:rPr lang="en-CA" sz="2800" b="1" baseline="30000" dirty="0">
                <a:solidFill>
                  <a:srgbClr val="6FBE44"/>
                </a:solidFill>
              </a:rPr>
              <a:t>2.0</a:t>
            </a:r>
            <a:endParaRPr lang="en-CA" sz="2800" b="1" dirty="0">
              <a:solidFill>
                <a:srgbClr val="6FBE44"/>
              </a:solidFill>
            </a:endParaRPr>
          </a:p>
        </p:txBody>
      </p:sp>
      <p:sp>
        <p:nvSpPr>
          <p:cNvPr id="7" name="Content Placeholder 8"/>
          <p:cNvSpPr txBox="1">
            <a:spLocks/>
          </p:cNvSpPr>
          <p:nvPr/>
        </p:nvSpPr>
        <p:spPr>
          <a:xfrm>
            <a:off x="628650" y="1347908"/>
            <a:ext cx="7509510" cy="52459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100" b="1" dirty="0"/>
              <a:t>GDP (at factor cost) - </a:t>
            </a:r>
            <a:r>
              <a:rPr lang="en-US" sz="1100" dirty="0"/>
              <a:t>This figure represents the total value of production of goods and services produced by industries resulting from the factors of production. The distinction to GDP (at market prices) is that GDP (at factor cost) is less by the amount of indirect taxes plus subsidies.</a:t>
            </a:r>
            <a:endParaRPr lang="en-CA" sz="1100" dirty="0"/>
          </a:p>
          <a:p>
            <a:pPr marL="0" indent="0">
              <a:lnSpc>
                <a:spcPct val="100000"/>
              </a:lnSpc>
              <a:buNone/>
            </a:pPr>
            <a:r>
              <a:rPr lang="en-US" sz="1100" b="1" dirty="0"/>
              <a:t>Wages &amp; Salaries - </a:t>
            </a:r>
            <a:r>
              <a:rPr lang="en-US" sz="1100" dirty="0"/>
              <a:t>This figure represents the amount of wages and salaries generated by the initial expenditure. This information is broken down by the direct, indirect and induced impacts.</a:t>
            </a:r>
            <a:endParaRPr lang="en-CA" sz="1100" dirty="0"/>
          </a:p>
          <a:p>
            <a:pPr marL="0" indent="0">
              <a:lnSpc>
                <a:spcPct val="100000"/>
              </a:lnSpc>
              <a:buNone/>
            </a:pPr>
            <a:r>
              <a:rPr lang="en-US" sz="1100" b="1" dirty="0"/>
              <a:t>Employment - </a:t>
            </a:r>
            <a:r>
              <a:rPr lang="en-US" sz="1100" dirty="0"/>
              <a:t>Depending upon the selection of employment units (person-years or equivalent full-year jobs) these figures represent the employment generated by the initial expenditure. These figures distinguish between the direct, indirect and induced impact. “Equivalent Full-Year Jobs”, if selected, include both part-time and full-time work in ratios consistent with the specific industries.</a:t>
            </a:r>
            <a:endParaRPr lang="en-CA" sz="1100" dirty="0"/>
          </a:p>
          <a:p>
            <a:pPr marL="0" indent="0">
              <a:lnSpc>
                <a:spcPct val="100000"/>
              </a:lnSpc>
              <a:buNone/>
            </a:pPr>
            <a:r>
              <a:rPr lang="en-US" sz="1100" b="1" dirty="0"/>
              <a:t>Industry Output - </a:t>
            </a:r>
            <a:r>
              <a:rPr lang="en-US" sz="1100" dirty="0"/>
              <a:t>These figures represent the direct &amp; indirect and total impact (including induced impacts) on industry output generated by the initial tourism expenditure. It should be noted that the industry output measure represents the </a:t>
            </a:r>
            <a:r>
              <a:rPr lang="en-US" sz="1100" b="1" dirty="0"/>
              <a:t>sum</a:t>
            </a:r>
            <a:r>
              <a:rPr lang="en-US" sz="1100" dirty="0"/>
              <a:t> total of all economic activity that has taken place and consequently involve double counting on the part of the intermediate production phase. Since the Gross Domestic Product (GDP) figure includes only the </a:t>
            </a:r>
            <a:r>
              <a:rPr lang="en-US" sz="1100" b="1" dirty="0"/>
              <a:t>net</a:t>
            </a:r>
            <a:r>
              <a:rPr lang="en-US" sz="1100" dirty="0"/>
              <a:t> total of all economic activity (i.e. considers only the value added), the industry output measure will always exceed or at least equal the value of GDP.</a:t>
            </a:r>
            <a:endParaRPr lang="en-CA" sz="1100" dirty="0"/>
          </a:p>
          <a:p>
            <a:pPr marL="0" indent="0">
              <a:lnSpc>
                <a:spcPct val="100000"/>
              </a:lnSpc>
              <a:buNone/>
            </a:pPr>
            <a:r>
              <a:rPr lang="en-US" sz="1100" b="1" dirty="0"/>
              <a:t>Taxes - </a:t>
            </a:r>
            <a:r>
              <a:rPr lang="en-US" sz="1100" dirty="0"/>
              <a:t>These figures represent the amount of taxes contributed to municipal, provincial and federal levels of government relating to the project under analysis. This information is broken down by the direct, indirect and induced impacts.</a:t>
            </a:r>
            <a:endParaRPr lang="en-CA" sz="1100" dirty="0"/>
          </a:p>
          <a:p>
            <a:pPr marL="0" indent="0">
              <a:lnSpc>
                <a:spcPct val="100000"/>
              </a:lnSpc>
              <a:buNone/>
            </a:pPr>
            <a:r>
              <a:rPr lang="en-US" sz="1100" b="1" dirty="0"/>
              <a:t>Imports - </a:t>
            </a:r>
            <a:r>
              <a:rPr lang="en-US" sz="1100" dirty="0"/>
              <a:t>These figures indicate the direct, indirect and induced final demand and intermediate production requirements for imports both outside the province and internationally.</a:t>
            </a:r>
            <a:endParaRPr lang="en-CA" sz="300" dirty="0"/>
          </a:p>
        </p:txBody>
      </p:sp>
      <p:sp>
        <p:nvSpPr>
          <p:cNvPr id="8" name="Rectangle 7"/>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22</a:t>
            </a:fld>
            <a:endParaRPr lang="en-CA" dirty="0"/>
          </a:p>
        </p:txBody>
      </p:sp>
      <p:sp>
        <p:nvSpPr>
          <p:cNvPr id="10" name="Date Placeholder 6"/>
          <p:cNvSpPr>
            <a:spLocks noGrp="1"/>
          </p:cNvSpPr>
          <p:nvPr>
            <p:ph type="dt" sz="half" idx="10"/>
          </p:nvPr>
        </p:nvSpPr>
        <p:spPr>
          <a:xfrm>
            <a:off x="3315860" y="52724"/>
            <a:ext cx="5033818" cy="296069"/>
          </a:xfrm>
        </p:spPr>
        <p:txBody>
          <a:bodyPr/>
          <a:lstStyle/>
          <a:p>
            <a:pPr algn="r"/>
            <a:r>
              <a:rPr lang="en-CA" dirty="0"/>
              <a:t>CSTA | ECONOMIC IMPACT STUDY | 2017 EI OF CURLING IN CANADA  </a:t>
            </a:r>
          </a:p>
        </p:txBody>
      </p:sp>
    </p:spTree>
    <p:extLst>
      <p:ext uri="{BB962C8B-B14F-4D97-AF65-F5344CB8AC3E}">
        <p14:creationId xmlns:p14="http://schemas.microsoft.com/office/powerpoint/2010/main" val="201729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289" y="360251"/>
            <a:ext cx="8326386" cy="699745"/>
          </a:xfrm>
        </p:spPr>
        <p:txBody>
          <a:bodyPr>
            <a:normAutofit/>
          </a:bodyPr>
          <a:lstStyle/>
          <a:p>
            <a:r>
              <a:rPr lang="en-CA" sz="2800" b="1" dirty="0">
                <a:solidFill>
                  <a:srgbClr val="6FBE44"/>
                </a:solidFill>
              </a:rPr>
              <a:t>Summary: Economic Impact of Curling in Canada 2016</a:t>
            </a:r>
          </a:p>
        </p:txBody>
      </p:sp>
      <p:sp>
        <p:nvSpPr>
          <p:cNvPr id="9" name="Rectangle 8"/>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8" name="Rectangle 17"/>
          <p:cNvSpPr/>
          <p:nvPr/>
        </p:nvSpPr>
        <p:spPr>
          <a:xfrm>
            <a:off x="4935100" y="1071454"/>
            <a:ext cx="3100536" cy="2872473"/>
          </a:xfrm>
          <a:prstGeom prst="rect">
            <a:avLst/>
          </a:prstGeom>
          <a:noFill/>
          <a:ln w="19050">
            <a:solidFill>
              <a:srgbClr val="6FBE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100" dirty="0">
                <a:solidFill>
                  <a:prstClr val="black"/>
                </a:solidFill>
                <a:latin typeface="Calibri Light" panose="020F0302020204030204"/>
              </a:rPr>
              <a:t>The overall impact associated with the manufacture of curling equipment in Canada, club operations &amp; capital investment, participant tourism expenditures and the impact from hosting national and provincial curling championships $351 million across Canada in 2016, supporting $584 million of economic activity in the country. Curling supported $$186 million in wages and salaries and 3,434 jobs. The total net economic activity (GDP) generated by the curling in Canada in 2016 reached $315 million. </a:t>
            </a:r>
          </a:p>
          <a:p>
            <a:pPr lvl="0"/>
            <a:endParaRPr lang="en-US" sz="1100" dirty="0">
              <a:solidFill>
                <a:prstClr val="black"/>
              </a:solidFill>
              <a:latin typeface="Calibri Light" panose="020F0302020204030204"/>
            </a:endParaRPr>
          </a:p>
          <a:p>
            <a:pPr lvl="0"/>
            <a:r>
              <a:rPr lang="en-US" sz="1100" dirty="0">
                <a:solidFill>
                  <a:prstClr val="black"/>
                </a:solidFill>
                <a:latin typeface="Calibri Light" panose="020F0302020204030204"/>
              </a:rPr>
              <a:t>Curling in Canada supported tax revenues of $89 million across all levels of government including federal tax revenues of $38 million $35 million in taxes accruing to provincial governments and $10 million in revenue for municipal governments.</a:t>
            </a:r>
          </a:p>
        </p:txBody>
      </p:sp>
      <p:graphicFrame>
        <p:nvGraphicFramePr>
          <p:cNvPr id="15" name="Table 14"/>
          <p:cNvGraphicFramePr>
            <a:graphicFrameLocks noGrp="1"/>
          </p:cNvGraphicFramePr>
          <p:nvPr>
            <p:extLst>
              <p:ext uri="{D42A27DB-BD31-4B8C-83A1-F6EECF244321}">
                <p14:modId xmlns:p14="http://schemas.microsoft.com/office/powerpoint/2010/main" val="2576370199"/>
              </p:ext>
            </p:extLst>
          </p:nvPr>
        </p:nvGraphicFramePr>
        <p:xfrm>
          <a:off x="681958" y="4499487"/>
          <a:ext cx="7246317" cy="2232884"/>
        </p:xfrm>
        <a:graphic>
          <a:graphicData uri="http://schemas.openxmlformats.org/drawingml/2006/table">
            <a:tbl>
              <a:tblPr firstRow="1" bandRow="1">
                <a:tableStyleId>{5C22544A-7EE6-4342-B048-85BDC9FD1C3A}</a:tableStyleId>
              </a:tblPr>
              <a:tblGrid>
                <a:gridCol w="1695264">
                  <a:extLst>
                    <a:ext uri="{9D8B030D-6E8A-4147-A177-3AD203B41FA5}">
                      <a16:colId xmlns:a16="http://schemas.microsoft.com/office/drawing/2014/main" val="424048182"/>
                    </a:ext>
                  </a:extLst>
                </a:gridCol>
                <a:gridCol w="1927895">
                  <a:extLst>
                    <a:ext uri="{9D8B030D-6E8A-4147-A177-3AD203B41FA5}">
                      <a16:colId xmlns:a16="http://schemas.microsoft.com/office/drawing/2014/main" val="3903817248"/>
                    </a:ext>
                  </a:extLst>
                </a:gridCol>
                <a:gridCol w="1811579">
                  <a:extLst>
                    <a:ext uri="{9D8B030D-6E8A-4147-A177-3AD203B41FA5}">
                      <a16:colId xmlns:a16="http://schemas.microsoft.com/office/drawing/2014/main" val="3166631370"/>
                    </a:ext>
                  </a:extLst>
                </a:gridCol>
                <a:gridCol w="1811579">
                  <a:extLst>
                    <a:ext uri="{9D8B030D-6E8A-4147-A177-3AD203B41FA5}">
                      <a16:colId xmlns:a16="http://schemas.microsoft.com/office/drawing/2014/main" val="3980633755"/>
                    </a:ext>
                  </a:extLst>
                </a:gridCol>
              </a:tblGrid>
              <a:tr h="404084">
                <a:tc gridSpan="4">
                  <a:txBody>
                    <a:bodyPr/>
                    <a:lstStyle/>
                    <a:p>
                      <a:r>
                        <a:rPr lang="en-CA" dirty="0"/>
                        <a:t>By the numbers: Economic Impact of Curling in Canada 2016</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solidFill>
                      <a:srgbClr val="6FBE44"/>
                    </a:solidFill>
                  </a:tcPr>
                </a:tc>
                <a:tc hMerge="1">
                  <a:txBody>
                    <a:bodyPr/>
                    <a:lstStyle/>
                    <a:p>
                      <a:endParaRPr lang="en-CA" dirty="0"/>
                    </a:p>
                  </a:txBody>
                  <a:tcPr>
                    <a:solidFill>
                      <a:srgbClr val="6FBE44"/>
                    </a:solidFill>
                  </a:tcPr>
                </a:tc>
                <a:tc hMerge="1">
                  <a:txBody>
                    <a:bodyPr/>
                    <a:lstStyle/>
                    <a:p>
                      <a:endParaRPr lang="en-CA" dirty="0"/>
                    </a:p>
                  </a:txBody>
                  <a:tcPr>
                    <a:solidFill>
                      <a:srgbClr val="6FBE44"/>
                    </a:solidFill>
                  </a:tcPr>
                </a:tc>
                <a:tc hMerge="1">
                  <a:txBody>
                    <a:bodyPr/>
                    <a:lstStyle/>
                    <a:p>
                      <a:endParaRPr lang="en-CA" dirty="0"/>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solidFill>
                      <a:srgbClr val="6FBE44"/>
                    </a:solidFill>
                  </a:tcPr>
                </a:tc>
                <a:extLst>
                  <a:ext uri="{0D108BD9-81ED-4DB2-BD59-A6C34878D82A}">
                    <a16:rowId xmlns:a16="http://schemas.microsoft.com/office/drawing/2014/main" val="3802205216"/>
                  </a:ext>
                </a:extLst>
              </a:tr>
              <a:tr h="404084">
                <a:tc>
                  <a:txBody>
                    <a:bodyPr/>
                    <a:lstStyle/>
                    <a:p>
                      <a:pPr marL="360363" indent="-360363"/>
                      <a:r>
                        <a:rPr lang="en-CA" b="1" dirty="0">
                          <a:solidFill>
                            <a:srgbClr val="6FBE44"/>
                          </a:solidFill>
                          <a:latin typeface="Corbel" panose="020B0503020204020204" pitchFamily="34" charset="0"/>
                        </a:rPr>
                        <a:t>800,000 </a:t>
                      </a:r>
                      <a:r>
                        <a:rPr lang="en-CA" sz="1200" b="0" dirty="0">
                          <a:solidFill>
                            <a:schemeClr val="dk1"/>
                          </a:solidFill>
                          <a:latin typeface="Corbel" panose="020B0503020204020204" pitchFamily="34" charset="0"/>
                        </a:rPr>
                        <a:t>attendance at Curling Canada events</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$55.6 million </a:t>
                      </a:r>
                      <a:r>
                        <a:rPr lang="en-CA" sz="1200" baseline="0" dirty="0">
                          <a:latin typeface="Corbel" panose="020B0503020204020204" pitchFamily="34" charset="0"/>
                        </a:rPr>
                        <a:t>of</a:t>
                      </a:r>
                      <a:r>
                        <a:rPr lang="en-CA" sz="1200" dirty="0">
                          <a:latin typeface="Corbel" panose="020B0503020204020204" pitchFamily="34" charset="0"/>
                        </a:rPr>
                        <a:t> tourism spending attributable to Canadian club curlers</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3,400</a:t>
                      </a:r>
                      <a:r>
                        <a:rPr lang="en-CA" b="1" dirty="0">
                          <a:latin typeface="Corbel" panose="020B0503020204020204" pitchFamily="34" charset="0"/>
                        </a:rPr>
                        <a:t> </a:t>
                      </a:r>
                      <a:r>
                        <a:rPr lang="en-CA" sz="1200" b="0" baseline="0" dirty="0">
                          <a:latin typeface="Corbel" panose="020B0503020204020204" pitchFamily="34" charset="0"/>
                        </a:rPr>
                        <a:t>j</a:t>
                      </a:r>
                      <a:r>
                        <a:rPr lang="en-CA" sz="1200" b="0" dirty="0">
                          <a:latin typeface="Corbel" panose="020B0503020204020204" pitchFamily="34" charset="0"/>
                        </a:rPr>
                        <a:t>obs supported by curling</a:t>
                      </a:r>
                      <a:endParaRPr lang="en-CA" b="1"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$584 million </a:t>
                      </a:r>
                      <a:r>
                        <a:rPr lang="en-CA" sz="1200" b="0" dirty="0">
                          <a:latin typeface="Corbel" panose="020B0503020204020204" pitchFamily="34" charset="0"/>
                        </a:rPr>
                        <a:t>in economic activity</a:t>
                      </a:r>
                      <a:r>
                        <a:rPr lang="en-CA" sz="1200" b="0" baseline="0" dirty="0">
                          <a:latin typeface="Corbel" panose="020B0503020204020204" pitchFamily="34" charset="0"/>
                        </a:rPr>
                        <a:t> across Canada</a:t>
                      </a:r>
                      <a:endParaRPr lang="en-CA" b="1"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23231"/>
                  </a:ext>
                </a:extLst>
              </a:tr>
              <a:tr h="404084">
                <a:tc>
                  <a:txBody>
                    <a:bodyPr/>
                    <a:lstStyle/>
                    <a:p>
                      <a:pPr marL="360363" indent="-360363"/>
                      <a:r>
                        <a:rPr lang="en-CA" b="1" dirty="0">
                          <a:solidFill>
                            <a:srgbClr val="6FBE44"/>
                          </a:solidFill>
                          <a:latin typeface="Corbel" panose="020B0503020204020204" pitchFamily="34" charset="0"/>
                        </a:rPr>
                        <a:t>50,000</a:t>
                      </a:r>
                      <a:r>
                        <a:rPr lang="en-CA" dirty="0">
                          <a:latin typeface="Corbel" panose="020B0503020204020204" pitchFamily="34" charset="0"/>
                        </a:rPr>
                        <a:t> </a:t>
                      </a:r>
                      <a:r>
                        <a:rPr lang="en-CA" sz="1200" dirty="0">
                          <a:latin typeface="Corbel" panose="020B0503020204020204" pitchFamily="34" charset="0"/>
                        </a:rPr>
                        <a:t>curlers travelled to participate in bonspiels</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marR="0" lvl="0" indent="-360363" algn="l" defTabSz="914400" rtl="0" eaLnBrk="1" fontAlgn="auto" latinLnBrk="0" hangingPunct="1">
                        <a:lnSpc>
                          <a:spcPct val="100000"/>
                        </a:lnSpc>
                        <a:spcBef>
                          <a:spcPts val="0"/>
                        </a:spcBef>
                        <a:spcAft>
                          <a:spcPts val="0"/>
                        </a:spcAft>
                        <a:buClrTx/>
                        <a:buSzTx/>
                        <a:buFontTx/>
                        <a:buNone/>
                        <a:tabLst/>
                        <a:defRPr/>
                      </a:pPr>
                      <a:r>
                        <a:rPr lang="en-CA" b="1" dirty="0">
                          <a:solidFill>
                            <a:srgbClr val="6FBE44"/>
                          </a:solidFill>
                          <a:latin typeface="Corbel" panose="020B0503020204020204" pitchFamily="34" charset="0"/>
                        </a:rPr>
                        <a:t>$186 million</a:t>
                      </a:r>
                      <a:r>
                        <a:rPr lang="en-CA" sz="1200" b="0" baseline="0" dirty="0">
                          <a:solidFill>
                            <a:schemeClr val="dk1"/>
                          </a:solidFill>
                          <a:latin typeface="Corbel" panose="020B0503020204020204" pitchFamily="34" charset="0"/>
                        </a:rPr>
                        <a:t> of wages and salaries supported by curling</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$315 million </a:t>
                      </a:r>
                      <a:r>
                        <a:rPr lang="en-CA" sz="1200" b="0" dirty="0">
                          <a:solidFill>
                            <a:schemeClr val="tx1"/>
                          </a:solidFill>
                          <a:latin typeface="Corbel" panose="020B0503020204020204" pitchFamily="34" charset="0"/>
                        </a:rPr>
                        <a:t>b</a:t>
                      </a:r>
                      <a:r>
                        <a:rPr lang="en-CA" sz="1200" dirty="0">
                          <a:latin typeface="Corbel" panose="020B0503020204020204" pitchFamily="34" charset="0"/>
                        </a:rPr>
                        <a:t>oost to provincial</a:t>
                      </a:r>
                      <a:r>
                        <a:rPr lang="en-CA" sz="1200" baseline="0" dirty="0">
                          <a:latin typeface="Corbel" panose="020B0503020204020204" pitchFamily="34" charset="0"/>
                        </a:rPr>
                        <a:t> GDP</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$89 million</a:t>
                      </a:r>
                      <a:r>
                        <a:rPr lang="en-CA" sz="1200" dirty="0">
                          <a:latin typeface="Corbel" panose="020B0503020204020204" pitchFamily="34" charset="0"/>
                        </a:rPr>
                        <a:t> in taxes supported across Canada</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738288"/>
                  </a:ext>
                </a:extLst>
              </a:tr>
            </a:tbl>
          </a:graphicData>
        </a:graphic>
      </p:graphicFrame>
      <p:sp>
        <p:nvSpPr>
          <p:cNvPr id="13"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3</a:t>
            </a:fld>
            <a:endParaRPr lang="en-CA" dirty="0"/>
          </a:p>
        </p:txBody>
      </p:sp>
      <p:sp>
        <p:nvSpPr>
          <p:cNvPr id="11"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pic>
        <p:nvPicPr>
          <p:cNvPr id="9218" name="Picture 2" descr="Image result for curl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958" y="1542508"/>
            <a:ext cx="3995966" cy="224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Background</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12" name="TextBox 11"/>
          <p:cNvSpPr txBox="1"/>
          <p:nvPr/>
        </p:nvSpPr>
        <p:spPr>
          <a:xfrm>
            <a:off x="458347" y="5978539"/>
            <a:ext cx="8362379" cy="784830"/>
          </a:xfrm>
          <a:prstGeom prst="rect">
            <a:avLst/>
          </a:prstGeom>
          <a:noFill/>
        </p:spPr>
        <p:txBody>
          <a:bodyPr wrap="square" rtlCol="0">
            <a:spAutoFit/>
          </a:bodyPr>
          <a:lstStyle/>
          <a:p>
            <a:r>
              <a:rPr lang="en-CA" sz="900" baseline="30000" dirty="0"/>
              <a:t>1</a:t>
            </a:r>
            <a:r>
              <a:rPr lang="en-CA" sz="900" dirty="0"/>
              <a:t> </a:t>
            </a:r>
            <a:r>
              <a:rPr lang="en-US" sz="900" dirty="0"/>
              <a:t>The Canadian Sport Tourism Alliance’s (CSTA’s) </a:t>
            </a:r>
            <a:r>
              <a:rPr lang="en-US" sz="900" b="1" dirty="0"/>
              <a:t>Sport Tourism Economic Assessment Model</a:t>
            </a:r>
            <a:r>
              <a:rPr lang="en-US" sz="900" dirty="0"/>
              <a:t>, Professional version (STEAM PRO 2.0) was used to generate the economic impact estimates detailed in this report.  STEAM PRO, which was developed in 2006, is a model that has been designed to incorporate the results of primary data collected from event visitors and the budget / capital expenditures of event organizers and others to prepare economic impact assessments. The model, updated in 2017 is based on the Canadian Tourism Research Institute’s (CTRI - a branch of The Conference Board of Canada) TEAM model, which is the most widely used tourism economic impact model in Canada. The results of STEAM PRO 2.0 are fully consistent with the CSTA’s STEAM 2.0 model. A more detailed description of STEAM PRO 2.0 is contained within Appendix 1.</a:t>
            </a:r>
            <a:endParaRPr lang="en-CA" sz="900" baseline="30000" dirty="0"/>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4</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5" name="Content Placeholder 4"/>
          <p:cNvSpPr>
            <a:spLocks noGrp="1"/>
          </p:cNvSpPr>
          <p:nvPr>
            <p:ph idx="1"/>
          </p:nvPr>
        </p:nvSpPr>
        <p:spPr>
          <a:xfrm>
            <a:off x="628650" y="1322878"/>
            <a:ext cx="7886700" cy="4854085"/>
          </a:xfrm>
        </p:spPr>
        <p:txBody>
          <a:bodyPr>
            <a:normAutofit/>
          </a:bodyPr>
          <a:lstStyle/>
          <a:p>
            <a:pPr marL="0" indent="0">
              <a:buNone/>
            </a:pPr>
            <a:r>
              <a:rPr lang="en-CA" sz="2000" dirty="0"/>
              <a:t>The economic impact of curling in Canada has been evaluated using 4 distinct domains:</a:t>
            </a:r>
          </a:p>
          <a:p>
            <a:pPr lvl="1"/>
            <a:r>
              <a:rPr lang="en-CA" sz="1800" dirty="0"/>
              <a:t>Manufacturing of curling equipment</a:t>
            </a:r>
          </a:p>
          <a:p>
            <a:pPr lvl="1"/>
            <a:r>
              <a:rPr lang="en-CA" sz="1800" dirty="0"/>
              <a:t>Impact of curling club operations &amp; capital investment</a:t>
            </a:r>
          </a:p>
          <a:p>
            <a:pPr lvl="1"/>
            <a:r>
              <a:rPr lang="en-CA" sz="1800" dirty="0"/>
              <a:t>Impact of curling participants including:</a:t>
            </a:r>
          </a:p>
          <a:p>
            <a:pPr lvl="2"/>
            <a:r>
              <a:rPr lang="en-CA" sz="1600" dirty="0"/>
              <a:t>Retail purchases of curling equipment</a:t>
            </a:r>
          </a:p>
          <a:p>
            <a:pPr lvl="2"/>
            <a:r>
              <a:rPr lang="en-CA" sz="1600" dirty="0"/>
              <a:t>Travel to participate in Bonspiels</a:t>
            </a:r>
          </a:p>
          <a:p>
            <a:pPr lvl="1"/>
            <a:r>
              <a:rPr lang="en-CA" sz="1800" dirty="0"/>
              <a:t>Impact of Curling Canada championships events, including provincial feeder events. </a:t>
            </a:r>
          </a:p>
          <a:p>
            <a:r>
              <a:rPr lang="en-CA" sz="2000" dirty="0"/>
              <a:t>Impacts have been measured using the Canadian Sport Tourism Alliance’s STEAM</a:t>
            </a:r>
            <a:r>
              <a:rPr lang="en-CA" sz="2000" baseline="30000" dirty="0"/>
              <a:t>2.0</a:t>
            </a:r>
            <a:r>
              <a:rPr lang="en-CA" sz="2000" dirty="0"/>
              <a:t> and STEAM PRO</a:t>
            </a:r>
            <a:r>
              <a:rPr lang="en-CA" sz="2000" baseline="30000" dirty="0"/>
              <a:t>2.0 </a:t>
            </a:r>
            <a:r>
              <a:rPr lang="en-CA" sz="2000" dirty="0"/>
              <a:t>models along with primary data collected from clubs, curlers, curling goods manufacturers and attendees at curling events. </a:t>
            </a:r>
          </a:p>
        </p:txBody>
      </p:sp>
    </p:spTree>
    <p:extLst>
      <p:ext uri="{BB962C8B-B14F-4D97-AF65-F5344CB8AC3E}">
        <p14:creationId xmlns:p14="http://schemas.microsoft.com/office/powerpoint/2010/main" val="241264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1. Manufacture of Curling Equipment</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5</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5" name="Content Placeholder 4"/>
          <p:cNvSpPr>
            <a:spLocks noGrp="1"/>
          </p:cNvSpPr>
          <p:nvPr>
            <p:ph idx="1"/>
          </p:nvPr>
        </p:nvSpPr>
        <p:spPr>
          <a:xfrm>
            <a:off x="628650" y="1322878"/>
            <a:ext cx="7886700" cy="4854085"/>
          </a:xfrm>
        </p:spPr>
        <p:txBody>
          <a:bodyPr>
            <a:normAutofit/>
          </a:bodyPr>
          <a:lstStyle/>
          <a:p>
            <a:pPr marL="0" indent="0">
              <a:buNone/>
            </a:pPr>
            <a:r>
              <a:rPr lang="en-CA" sz="1400" dirty="0"/>
              <a:t>There are five primary curling manufactures in Canada, with the top 3, </a:t>
            </a:r>
            <a:r>
              <a:rPr lang="en-CA" sz="1400" dirty="0" err="1"/>
              <a:t>Asham</a:t>
            </a:r>
            <a:r>
              <a:rPr lang="en-CA" sz="1400" dirty="0"/>
              <a:t>, </a:t>
            </a:r>
            <a:r>
              <a:rPr lang="en-CA" sz="1400" dirty="0" err="1"/>
              <a:t>Goldline</a:t>
            </a:r>
            <a:r>
              <a:rPr lang="en-CA" sz="1400" dirty="0"/>
              <a:t>, and Balance Plus accounting for more than 54% of sales. </a:t>
            </a:r>
            <a:r>
              <a:rPr lang="en-CA" sz="1400" dirty="0" err="1"/>
              <a:t>Alsong</a:t>
            </a:r>
            <a:r>
              <a:rPr lang="en-CA" sz="1400" dirty="0"/>
              <a:t> with </a:t>
            </a:r>
            <a:r>
              <a:rPr lang="en-CA" sz="1400" dirty="0" err="1"/>
              <a:t>BalancePlus</a:t>
            </a:r>
            <a:r>
              <a:rPr lang="en-CA" sz="1400" dirty="0"/>
              <a:t>, Tournament, </a:t>
            </a:r>
            <a:r>
              <a:rPr lang="en-CA" sz="1400" dirty="0" err="1"/>
              <a:t>Ultima</a:t>
            </a:r>
            <a:r>
              <a:rPr lang="en-CA" sz="1400" dirty="0"/>
              <a:t>, and Olson.</a:t>
            </a:r>
          </a:p>
          <a:p>
            <a:pPr marL="0" indent="0">
              <a:buNone/>
            </a:pPr>
            <a:r>
              <a:rPr lang="en-CA" sz="1400" dirty="0"/>
              <a:t>The total value of the Canadian retail market was developed through a study purchased from Ipsos Reid which indicated that the 2013 / 2014 curling market averaged $35 million. </a:t>
            </a:r>
          </a:p>
          <a:p>
            <a:pPr marL="0" indent="0">
              <a:buNone/>
            </a:pPr>
            <a:r>
              <a:rPr lang="en-CA" sz="1400" dirty="0"/>
              <a:t>A survey of curling manufactures undertaken as part of this study indicated that an average of 85% of curling goods manufacturing is for the Canadian market, indicating a total production of $42.9 million after adjusting for inflation. </a:t>
            </a:r>
          </a:p>
        </p:txBody>
      </p:sp>
      <p:graphicFrame>
        <p:nvGraphicFramePr>
          <p:cNvPr id="8" name="Table 7"/>
          <p:cNvGraphicFramePr>
            <a:graphicFrameLocks noGrp="1"/>
          </p:cNvGraphicFramePr>
          <p:nvPr>
            <p:extLst>
              <p:ext uri="{D42A27DB-BD31-4B8C-83A1-F6EECF244321}">
                <p14:modId xmlns:p14="http://schemas.microsoft.com/office/powerpoint/2010/main" val="861046698"/>
              </p:ext>
            </p:extLst>
          </p:nvPr>
        </p:nvGraphicFramePr>
        <p:xfrm>
          <a:off x="628650" y="3429000"/>
          <a:ext cx="7246317" cy="1448248"/>
        </p:xfrm>
        <a:graphic>
          <a:graphicData uri="http://schemas.openxmlformats.org/drawingml/2006/table">
            <a:tbl>
              <a:tblPr firstRow="1" bandRow="1">
                <a:tableStyleId>{5C22544A-7EE6-4342-B048-85BDC9FD1C3A}</a:tableStyleId>
              </a:tblPr>
              <a:tblGrid>
                <a:gridCol w="1695264">
                  <a:extLst>
                    <a:ext uri="{9D8B030D-6E8A-4147-A177-3AD203B41FA5}">
                      <a16:colId xmlns:a16="http://schemas.microsoft.com/office/drawing/2014/main" val="424048182"/>
                    </a:ext>
                  </a:extLst>
                </a:gridCol>
                <a:gridCol w="1927895">
                  <a:extLst>
                    <a:ext uri="{9D8B030D-6E8A-4147-A177-3AD203B41FA5}">
                      <a16:colId xmlns:a16="http://schemas.microsoft.com/office/drawing/2014/main" val="3903817248"/>
                    </a:ext>
                  </a:extLst>
                </a:gridCol>
                <a:gridCol w="1811579">
                  <a:extLst>
                    <a:ext uri="{9D8B030D-6E8A-4147-A177-3AD203B41FA5}">
                      <a16:colId xmlns:a16="http://schemas.microsoft.com/office/drawing/2014/main" val="3166631370"/>
                    </a:ext>
                  </a:extLst>
                </a:gridCol>
                <a:gridCol w="1811579">
                  <a:extLst>
                    <a:ext uri="{9D8B030D-6E8A-4147-A177-3AD203B41FA5}">
                      <a16:colId xmlns:a16="http://schemas.microsoft.com/office/drawing/2014/main" val="3980633755"/>
                    </a:ext>
                  </a:extLst>
                </a:gridCol>
              </a:tblGrid>
              <a:tr h="404084">
                <a:tc gridSpan="4">
                  <a:txBody>
                    <a:bodyPr/>
                    <a:lstStyle/>
                    <a:p>
                      <a:r>
                        <a:rPr lang="en-CA" dirty="0"/>
                        <a:t>Economic Impact of Curling Manufacturing 2016</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solidFill>
                      <a:srgbClr val="6FBE44"/>
                    </a:solidFill>
                  </a:tcPr>
                </a:tc>
                <a:tc hMerge="1">
                  <a:txBody>
                    <a:bodyPr/>
                    <a:lstStyle/>
                    <a:p>
                      <a:endParaRPr lang="en-CA" dirty="0"/>
                    </a:p>
                  </a:txBody>
                  <a:tcPr>
                    <a:solidFill>
                      <a:srgbClr val="6FBE44"/>
                    </a:solidFill>
                  </a:tcPr>
                </a:tc>
                <a:tc hMerge="1">
                  <a:txBody>
                    <a:bodyPr/>
                    <a:lstStyle/>
                    <a:p>
                      <a:endParaRPr lang="en-CA" dirty="0"/>
                    </a:p>
                  </a:txBody>
                  <a:tcPr>
                    <a:solidFill>
                      <a:srgbClr val="6FBE44"/>
                    </a:solidFill>
                  </a:tcPr>
                </a:tc>
                <a:tc hMerge="1">
                  <a:txBody>
                    <a:bodyPr/>
                    <a:lstStyle/>
                    <a:p>
                      <a:endParaRPr lang="en-CA" dirty="0"/>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solidFill>
                      <a:srgbClr val="6FBE44"/>
                    </a:solidFill>
                  </a:tcPr>
                </a:tc>
                <a:extLst>
                  <a:ext uri="{0D108BD9-81ED-4DB2-BD59-A6C34878D82A}">
                    <a16:rowId xmlns:a16="http://schemas.microsoft.com/office/drawing/2014/main" val="3802205216"/>
                  </a:ext>
                </a:extLst>
              </a:tr>
              <a:tr h="404084">
                <a:tc>
                  <a:txBody>
                    <a:bodyPr/>
                    <a:lstStyle/>
                    <a:p>
                      <a:pPr marL="0" indent="0"/>
                      <a:r>
                        <a:rPr lang="en-CA" b="1" dirty="0">
                          <a:solidFill>
                            <a:srgbClr val="6FBE44"/>
                          </a:solidFill>
                          <a:latin typeface="Corbel" panose="020B0503020204020204" pitchFamily="34" charset="0"/>
                        </a:rPr>
                        <a:t>Value of Production</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Gross Output</a:t>
                      </a:r>
                      <a:endParaRPr lang="en-CA"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r>
                        <a:rPr lang="en-CA" b="1" dirty="0">
                          <a:solidFill>
                            <a:srgbClr val="6FBE44"/>
                          </a:solidFill>
                          <a:latin typeface="Corbel" panose="020B0503020204020204" pitchFamily="34" charset="0"/>
                        </a:rPr>
                        <a:t>GDP at Basic Prices</a:t>
                      </a:r>
                      <a:endParaRPr lang="en-CA" b="1"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b="1" dirty="0">
                          <a:solidFill>
                            <a:srgbClr val="6FBE44"/>
                          </a:solidFill>
                          <a:latin typeface="Corbel" panose="020B0503020204020204" pitchFamily="34" charset="0"/>
                        </a:rPr>
                        <a:t>Jobs</a:t>
                      </a:r>
                      <a:endParaRPr lang="en-CA" b="1" dirty="0">
                        <a:latin typeface="Corbel" panose="020B0503020204020204" pitchFamily="34" charset="0"/>
                      </a:endParaRP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23231"/>
                  </a:ext>
                </a:extLst>
              </a:tr>
              <a:tr h="404084">
                <a:tc>
                  <a:txBody>
                    <a:bodyPr/>
                    <a:lstStyle/>
                    <a:p>
                      <a:pPr marL="360363" indent="-360363"/>
                      <a:r>
                        <a:rPr lang="en-CA" sz="1800" dirty="0">
                          <a:latin typeface="Corbel" panose="020B0503020204020204" pitchFamily="34" charset="0"/>
                        </a:rPr>
                        <a:t>$42.87 Million</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marR="0" lvl="0" indent="-360363" algn="l" defTabSz="914400" rtl="0" eaLnBrk="1" fontAlgn="auto" latinLnBrk="0" hangingPunct="1">
                        <a:lnSpc>
                          <a:spcPct val="100000"/>
                        </a:lnSpc>
                        <a:spcBef>
                          <a:spcPts val="0"/>
                        </a:spcBef>
                        <a:spcAft>
                          <a:spcPts val="0"/>
                        </a:spcAft>
                        <a:buClrTx/>
                        <a:buSzTx/>
                        <a:buFontTx/>
                        <a:buNone/>
                        <a:tabLst/>
                        <a:defRPr/>
                      </a:pPr>
                      <a:r>
                        <a:rPr lang="en-CA" dirty="0">
                          <a:latin typeface="Corbel" panose="020B0503020204020204" pitchFamily="34" charset="0"/>
                        </a:rPr>
                        <a:t>$86.65 Million </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dirty="0">
                          <a:latin typeface="Corbel" panose="020B0503020204020204" pitchFamily="34" charset="0"/>
                        </a:rPr>
                        <a:t>$34.31 Million</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60363" indent="-360363"/>
                      <a:r>
                        <a:rPr lang="en-CA" dirty="0">
                          <a:latin typeface="Corbel" panose="020B0503020204020204" pitchFamily="34" charset="0"/>
                        </a:rPr>
                        <a:t>384.9</a:t>
                      </a:r>
                    </a:p>
                  </a:txBody>
                  <a:tcPr>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738288"/>
                  </a:ext>
                </a:extLst>
              </a:tr>
            </a:tbl>
          </a:graphicData>
        </a:graphic>
      </p:graphicFrame>
      <p:sp>
        <p:nvSpPr>
          <p:cNvPr id="9" name="TextBox 8"/>
          <p:cNvSpPr txBox="1"/>
          <p:nvPr/>
        </p:nvSpPr>
        <p:spPr>
          <a:xfrm>
            <a:off x="458347" y="5978539"/>
            <a:ext cx="8362379" cy="230832"/>
          </a:xfrm>
          <a:prstGeom prst="rect">
            <a:avLst/>
          </a:prstGeom>
          <a:noFill/>
        </p:spPr>
        <p:txBody>
          <a:bodyPr wrap="square" rtlCol="0">
            <a:spAutoFit/>
          </a:bodyPr>
          <a:lstStyle/>
          <a:p>
            <a:r>
              <a:rPr lang="en-CA" sz="900" baseline="30000" dirty="0"/>
              <a:t>1</a:t>
            </a:r>
            <a:r>
              <a:rPr lang="en-CA" sz="900" dirty="0"/>
              <a:t> </a:t>
            </a:r>
            <a:r>
              <a:rPr lang="en-US" sz="900" dirty="0"/>
              <a:t>Economic impact assessment for this section were developed using Statistics Canada’s National Multipliers for NAICS 3399 – Other miscellaneous manufacturing </a:t>
            </a:r>
            <a:endParaRPr lang="en-CA" sz="900" baseline="30000" dirty="0"/>
          </a:p>
        </p:txBody>
      </p:sp>
    </p:spTree>
    <p:extLst>
      <p:ext uri="{BB962C8B-B14F-4D97-AF65-F5344CB8AC3E}">
        <p14:creationId xmlns:p14="http://schemas.microsoft.com/office/powerpoint/2010/main" val="913980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2. Curling Club Operations &amp; Capital </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6</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5" name="Content Placeholder 4"/>
          <p:cNvSpPr>
            <a:spLocks noGrp="1"/>
          </p:cNvSpPr>
          <p:nvPr>
            <p:ph idx="1"/>
          </p:nvPr>
        </p:nvSpPr>
        <p:spPr>
          <a:xfrm>
            <a:off x="628650" y="1322878"/>
            <a:ext cx="7886700" cy="4854085"/>
          </a:xfrm>
        </p:spPr>
        <p:txBody>
          <a:bodyPr>
            <a:normAutofit/>
          </a:bodyPr>
          <a:lstStyle/>
          <a:p>
            <a:pPr marL="0" indent="0">
              <a:buNone/>
            </a:pPr>
            <a:r>
              <a:rPr lang="en-CA" sz="1200" dirty="0"/>
              <a:t>As part of the research, a through analysis of 103 financial statements of curling clubs across Canada, ranging from small rural clubs to large urban clubs. The analysis looked at club expenditures on:</a:t>
            </a:r>
          </a:p>
          <a:p>
            <a:r>
              <a:rPr lang="en-CA" sz="1200" dirty="0"/>
              <a:t>Wages &amp; Salaries</a:t>
            </a:r>
          </a:p>
          <a:p>
            <a:r>
              <a:rPr lang="en-CA" sz="1200" dirty="0"/>
              <a:t>Utilities</a:t>
            </a:r>
          </a:p>
          <a:p>
            <a:r>
              <a:rPr lang="en-CA" sz="1200" dirty="0"/>
              <a:t>Building Maintenance</a:t>
            </a:r>
          </a:p>
          <a:p>
            <a:r>
              <a:rPr lang="en-CA" sz="1200" dirty="0"/>
              <a:t>Marketing</a:t>
            </a:r>
          </a:p>
          <a:p>
            <a:r>
              <a:rPr lang="en-CA" sz="1200" dirty="0"/>
              <a:t>Bonspiel related costs</a:t>
            </a:r>
          </a:p>
          <a:p>
            <a:r>
              <a:rPr lang="en-CA" sz="1200" dirty="0"/>
              <a:t>Insurance</a:t>
            </a:r>
          </a:p>
          <a:p>
            <a:r>
              <a:rPr lang="en-CA" sz="1200" dirty="0"/>
              <a:t>Property Taxes</a:t>
            </a:r>
          </a:p>
          <a:p>
            <a:r>
              <a:rPr lang="en-CA" sz="1200" dirty="0"/>
              <a:t>Food &amp; Beverages</a:t>
            </a:r>
          </a:p>
          <a:p>
            <a:r>
              <a:rPr lang="en-CA" sz="1200" dirty="0"/>
              <a:t>Capital Investment</a:t>
            </a:r>
          </a:p>
          <a:p>
            <a:pPr marL="0" indent="0">
              <a:buNone/>
            </a:pPr>
            <a:r>
              <a:rPr lang="en-CA" sz="1200" dirty="0"/>
              <a:t>Average expenditures PER SHEET were calculated for rural and urban clubs in each province and then multiplied by the actual number of curling sheets in each category, with the aggregate Canada wide results shown in the table below: </a:t>
            </a:r>
            <a:br>
              <a:rPr lang="en-CA" sz="1200" dirty="0"/>
            </a:br>
            <a:endParaRPr lang="en-CA" sz="1200" dirty="0"/>
          </a:p>
        </p:txBody>
      </p:sp>
      <p:graphicFrame>
        <p:nvGraphicFramePr>
          <p:cNvPr id="4" name="Table 3"/>
          <p:cNvGraphicFramePr>
            <a:graphicFrameLocks noGrp="1"/>
          </p:cNvGraphicFramePr>
          <p:nvPr/>
        </p:nvGraphicFramePr>
        <p:xfrm>
          <a:off x="92364" y="5037142"/>
          <a:ext cx="8746835" cy="1566858"/>
        </p:xfrm>
        <a:graphic>
          <a:graphicData uri="http://schemas.openxmlformats.org/drawingml/2006/table">
            <a:tbl>
              <a:tblPr/>
              <a:tblGrid>
                <a:gridCol w="615613">
                  <a:extLst>
                    <a:ext uri="{9D8B030D-6E8A-4147-A177-3AD203B41FA5}">
                      <a16:colId xmlns:a16="http://schemas.microsoft.com/office/drawing/2014/main" val="3843704776"/>
                    </a:ext>
                  </a:extLst>
                </a:gridCol>
                <a:gridCol w="897768">
                  <a:extLst>
                    <a:ext uri="{9D8B030D-6E8A-4147-A177-3AD203B41FA5}">
                      <a16:colId xmlns:a16="http://schemas.microsoft.com/office/drawing/2014/main" val="2691695725"/>
                    </a:ext>
                  </a:extLst>
                </a:gridCol>
                <a:gridCol w="795167">
                  <a:extLst>
                    <a:ext uri="{9D8B030D-6E8A-4147-A177-3AD203B41FA5}">
                      <a16:colId xmlns:a16="http://schemas.microsoft.com/office/drawing/2014/main" val="2838926152"/>
                    </a:ext>
                  </a:extLst>
                </a:gridCol>
                <a:gridCol w="795167">
                  <a:extLst>
                    <a:ext uri="{9D8B030D-6E8A-4147-A177-3AD203B41FA5}">
                      <a16:colId xmlns:a16="http://schemas.microsoft.com/office/drawing/2014/main" val="893135733"/>
                    </a:ext>
                  </a:extLst>
                </a:gridCol>
                <a:gridCol w="795167">
                  <a:extLst>
                    <a:ext uri="{9D8B030D-6E8A-4147-A177-3AD203B41FA5}">
                      <a16:colId xmlns:a16="http://schemas.microsoft.com/office/drawing/2014/main" val="1089579175"/>
                    </a:ext>
                  </a:extLst>
                </a:gridCol>
                <a:gridCol w="795167">
                  <a:extLst>
                    <a:ext uri="{9D8B030D-6E8A-4147-A177-3AD203B41FA5}">
                      <a16:colId xmlns:a16="http://schemas.microsoft.com/office/drawing/2014/main" val="4026617121"/>
                    </a:ext>
                  </a:extLst>
                </a:gridCol>
                <a:gridCol w="795167">
                  <a:extLst>
                    <a:ext uri="{9D8B030D-6E8A-4147-A177-3AD203B41FA5}">
                      <a16:colId xmlns:a16="http://schemas.microsoft.com/office/drawing/2014/main" val="2253667678"/>
                    </a:ext>
                  </a:extLst>
                </a:gridCol>
                <a:gridCol w="795167">
                  <a:extLst>
                    <a:ext uri="{9D8B030D-6E8A-4147-A177-3AD203B41FA5}">
                      <a16:colId xmlns:a16="http://schemas.microsoft.com/office/drawing/2014/main" val="2382205134"/>
                    </a:ext>
                  </a:extLst>
                </a:gridCol>
                <a:gridCol w="795167">
                  <a:extLst>
                    <a:ext uri="{9D8B030D-6E8A-4147-A177-3AD203B41FA5}">
                      <a16:colId xmlns:a16="http://schemas.microsoft.com/office/drawing/2014/main" val="3296853793"/>
                    </a:ext>
                  </a:extLst>
                </a:gridCol>
                <a:gridCol w="795167">
                  <a:extLst>
                    <a:ext uri="{9D8B030D-6E8A-4147-A177-3AD203B41FA5}">
                      <a16:colId xmlns:a16="http://schemas.microsoft.com/office/drawing/2014/main" val="1028659402"/>
                    </a:ext>
                  </a:extLst>
                </a:gridCol>
                <a:gridCol w="872118">
                  <a:extLst>
                    <a:ext uri="{9D8B030D-6E8A-4147-A177-3AD203B41FA5}">
                      <a16:colId xmlns:a16="http://schemas.microsoft.com/office/drawing/2014/main" val="2437034112"/>
                    </a:ext>
                  </a:extLst>
                </a:gridCol>
              </a:tblGrid>
              <a:tr h="714879">
                <a:tc>
                  <a:txBody>
                    <a:bodyPr/>
                    <a:lstStyle/>
                    <a:p>
                      <a:pPr algn="ctr" fontAlgn="b"/>
                      <a:endParaRPr lang="en-CA" sz="1000" b="1" i="0" u="none" strike="noStrike" dirty="0">
                        <a:solidFill>
                          <a:schemeClr val="bg1"/>
                        </a:solidFill>
                        <a:effectLst/>
                        <a:latin typeface="Calibri" panose="020F0502020204030204" pitchFamily="34" charset="0"/>
                      </a:endParaRP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Food Service / Bars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Wages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Utilities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900" b="1" i="0" u="none" strike="noStrike" dirty="0">
                          <a:solidFill>
                            <a:schemeClr val="bg1"/>
                          </a:solidFill>
                          <a:effectLst/>
                          <a:latin typeface="Calibri" panose="020F0502020204030204" pitchFamily="34" charset="0"/>
                        </a:rPr>
                        <a:t>Maintenance</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Marketing / Promotions / Advertising</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Bonspiels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Insurance</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Property taxes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Total Operational Expenses</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tc>
                  <a:txBody>
                    <a:bodyPr/>
                    <a:lstStyle/>
                    <a:p>
                      <a:pPr algn="ctr" fontAlgn="b"/>
                      <a:r>
                        <a:rPr lang="en-CA" sz="1000" b="1" i="0" u="none" strike="noStrike" dirty="0">
                          <a:solidFill>
                            <a:schemeClr val="bg1"/>
                          </a:solidFill>
                          <a:effectLst/>
                          <a:latin typeface="Calibri" panose="020F0502020204030204" pitchFamily="34" charset="0"/>
                        </a:rPr>
                        <a:t>Capital</a:t>
                      </a:r>
                    </a:p>
                  </a:txBody>
                  <a:tcPr marL="36000" marR="36000" marT="36000" marB="35226"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BE44"/>
                    </a:solidFill>
                  </a:tcPr>
                </a:tc>
                <a:extLst>
                  <a:ext uri="{0D108BD9-81ED-4DB2-BD59-A6C34878D82A}">
                    <a16:rowId xmlns:a16="http://schemas.microsoft.com/office/drawing/2014/main" val="1563372693"/>
                  </a:ext>
                </a:extLst>
              </a:tr>
              <a:tr h="283993">
                <a:tc>
                  <a:txBody>
                    <a:bodyPr/>
                    <a:lstStyle/>
                    <a:p>
                      <a:pPr algn="l" fontAlgn="b"/>
                      <a:r>
                        <a:rPr lang="en-CA" sz="1000" b="0" i="0" u="none" strike="noStrike">
                          <a:solidFill>
                            <a:srgbClr val="000000"/>
                          </a:solidFill>
                          <a:effectLst/>
                          <a:latin typeface="Calibri" panose="020F0502020204030204" pitchFamily="34" charset="0"/>
                        </a:rPr>
                        <a:t>Rural</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$12,056,572</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$7,964,553</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$10,794,116</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$7,846,457</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$263,347</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$1,292,416</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$1,873,998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$525,463</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$42,616,922</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$9,285,482</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438204"/>
                  </a:ext>
                </a:extLst>
              </a:tr>
              <a:tr h="283993">
                <a:tc>
                  <a:txBody>
                    <a:bodyPr/>
                    <a:lstStyle/>
                    <a:p>
                      <a:pPr algn="l" fontAlgn="b"/>
                      <a:r>
                        <a:rPr lang="en-CA" sz="1000" b="0" i="0" u="none" strike="noStrike" dirty="0">
                          <a:solidFill>
                            <a:srgbClr val="000000"/>
                          </a:solidFill>
                          <a:effectLst/>
                          <a:latin typeface="Calibri" panose="020F0502020204030204" pitchFamily="34" charset="0"/>
                        </a:rPr>
                        <a:t>Urban</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$19,841,259</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$28,048,138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$16,982,084</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$9,614,422</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$858,575</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$2,759,365</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$1,702,056</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$2,865,829</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$82,671,727</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$21,961,728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4681858"/>
                  </a:ext>
                </a:extLst>
              </a:tr>
              <a:tr h="283993">
                <a:tc>
                  <a:txBody>
                    <a:bodyPr/>
                    <a:lstStyle/>
                    <a:p>
                      <a:pPr algn="l" fontAlgn="b"/>
                      <a:r>
                        <a:rPr lang="en-CA" sz="1000" b="0" i="0" u="none" strike="noStrike">
                          <a:solidFill>
                            <a:srgbClr val="000000"/>
                          </a:solidFill>
                          <a:effectLst/>
                          <a:latin typeface="Calibri" panose="020F0502020204030204" pitchFamily="34" charset="0"/>
                        </a:rPr>
                        <a:t>Total</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$31,569,567</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$37,066,110</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$27,262,316</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$17,511,893</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$1,109,398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$4,317,568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$3,517,809</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$3,756,933</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$126,111,593</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$32,122,408</a:t>
                      </a:r>
                    </a:p>
                  </a:txBody>
                  <a:tcPr marL="36000" marR="36000" marT="36000" marB="3522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814834"/>
                  </a:ext>
                </a:extLst>
              </a:tr>
            </a:tbl>
          </a:graphicData>
        </a:graphic>
      </p:graphicFrame>
    </p:spTree>
    <p:extLst>
      <p:ext uri="{BB962C8B-B14F-4D97-AF65-F5344CB8AC3E}">
        <p14:creationId xmlns:p14="http://schemas.microsoft.com/office/powerpoint/2010/main" val="421737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2. Curling Club Operations &amp; Capital – Provincial Detail</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7</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graphicFrame>
        <p:nvGraphicFramePr>
          <p:cNvPr id="8" name="Table 7"/>
          <p:cNvGraphicFramePr>
            <a:graphicFrameLocks noGrp="1"/>
          </p:cNvGraphicFramePr>
          <p:nvPr>
            <p:extLst>
              <p:ext uri="{D42A27DB-BD31-4B8C-83A1-F6EECF244321}">
                <p14:modId xmlns:p14="http://schemas.microsoft.com/office/powerpoint/2010/main" val="3492328763"/>
              </p:ext>
            </p:extLst>
          </p:nvPr>
        </p:nvGraphicFramePr>
        <p:xfrm>
          <a:off x="453159" y="1629062"/>
          <a:ext cx="8205062" cy="3336746"/>
        </p:xfrm>
        <a:graphic>
          <a:graphicData uri="http://schemas.openxmlformats.org/drawingml/2006/table">
            <a:tbl>
              <a:tblPr/>
              <a:tblGrid>
                <a:gridCol w="498186">
                  <a:extLst>
                    <a:ext uri="{9D8B030D-6E8A-4147-A177-3AD203B41FA5}">
                      <a16:colId xmlns:a16="http://schemas.microsoft.com/office/drawing/2014/main" val="590209842"/>
                    </a:ext>
                  </a:extLst>
                </a:gridCol>
                <a:gridCol w="415637">
                  <a:extLst>
                    <a:ext uri="{9D8B030D-6E8A-4147-A177-3AD203B41FA5}">
                      <a16:colId xmlns:a16="http://schemas.microsoft.com/office/drawing/2014/main" val="1607508428"/>
                    </a:ext>
                  </a:extLst>
                </a:gridCol>
                <a:gridCol w="794327">
                  <a:extLst>
                    <a:ext uri="{9D8B030D-6E8A-4147-A177-3AD203B41FA5}">
                      <a16:colId xmlns:a16="http://schemas.microsoft.com/office/drawing/2014/main" val="1108959031"/>
                    </a:ext>
                  </a:extLst>
                </a:gridCol>
                <a:gridCol w="775855">
                  <a:extLst>
                    <a:ext uri="{9D8B030D-6E8A-4147-A177-3AD203B41FA5}">
                      <a16:colId xmlns:a16="http://schemas.microsoft.com/office/drawing/2014/main" val="3935510107"/>
                    </a:ext>
                  </a:extLst>
                </a:gridCol>
                <a:gridCol w="757381">
                  <a:extLst>
                    <a:ext uri="{9D8B030D-6E8A-4147-A177-3AD203B41FA5}">
                      <a16:colId xmlns:a16="http://schemas.microsoft.com/office/drawing/2014/main" val="360387784"/>
                    </a:ext>
                  </a:extLst>
                </a:gridCol>
                <a:gridCol w="738910">
                  <a:extLst>
                    <a:ext uri="{9D8B030D-6E8A-4147-A177-3AD203B41FA5}">
                      <a16:colId xmlns:a16="http://schemas.microsoft.com/office/drawing/2014/main" val="3067113488"/>
                    </a:ext>
                  </a:extLst>
                </a:gridCol>
                <a:gridCol w="781470">
                  <a:extLst>
                    <a:ext uri="{9D8B030D-6E8A-4147-A177-3AD203B41FA5}">
                      <a16:colId xmlns:a16="http://schemas.microsoft.com/office/drawing/2014/main" val="3498982131"/>
                    </a:ext>
                  </a:extLst>
                </a:gridCol>
                <a:gridCol w="642894">
                  <a:extLst>
                    <a:ext uri="{9D8B030D-6E8A-4147-A177-3AD203B41FA5}">
                      <a16:colId xmlns:a16="http://schemas.microsoft.com/office/drawing/2014/main" val="3042137132"/>
                    </a:ext>
                  </a:extLst>
                </a:gridCol>
                <a:gridCol w="642894">
                  <a:extLst>
                    <a:ext uri="{9D8B030D-6E8A-4147-A177-3AD203B41FA5}">
                      <a16:colId xmlns:a16="http://schemas.microsoft.com/office/drawing/2014/main" val="4276340188"/>
                    </a:ext>
                  </a:extLst>
                </a:gridCol>
                <a:gridCol w="642894">
                  <a:extLst>
                    <a:ext uri="{9D8B030D-6E8A-4147-A177-3AD203B41FA5}">
                      <a16:colId xmlns:a16="http://schemas.microsoft.com/office/drawing/2014/main" val="3638839846"/>
                    </a:ext>
                  </a:extLst>
                </a:gridCol>
                <a:gridCol w="806341">
                  <a:extLst>
                    <a:ext uri="{9D8B030D-6E8A-4147-A177-3AD203B41FA5}">
                      <a16:colId xmlns:a16="http://schemas.microsoft.com/office/drawing/2014/main" val="911787461"/>
                    </a:ext>
                  </a:extLst>
                </a:gridCol>
                <a:gridCol w="708273">
                  <a:extLst>
                    <a:ext uri="{9D8B030D-6E8A-4147-A177-3AD203B41FA5}">
                      <a16:colId xmlns:a16="http://schemas.microsoft.com/office/drawing/2014/main" val="3700981719"/>
                    </a:ext>
                  </a:extLst>
                </a:gridCol>
              </a:tblGrid>
              <a:tr h="670793">
                <a:tc>
                  <a:txBody>
                    <a:bodyPr/>
                    <a:lstStyle/>
                    <a:p>
                      <a:pPr algn="ctr" fontAlgn="b"/>
                      <a:r>
                        <a:rPr lang="en-CA" sz="1000" b="1" i="0" u="none" strike="noStrike" dirty="0" err="1">
                          <a:solidFill>
                            <a:srgbClr val="FFFFFF"/>
                          </a:solidFill>
                          <a:effectLst/>
                          <a:latin typeface="Calibri" panose="020F0502020204030204" pitchFamily="34" charset="0"/>
                        </a:rPr>
                        <a:t>Prov</a:t>
                      </a:r>
                      <a:r>
                        <a:rPr lang="en-CA" sz="1000" b="1" i="0" u="none" strike="noStrike" dirty="0">
                          <a:solidFill>
                            <a:srgbClr val="FFFFFF"/>
                          </a:solidFill>
                          <a:effectLst/>
                          <a:latin typeface="Calibri" panose="020F0502020204030204" pitchFamily="34" charset="0"/>
                        </a:rPr>
                        <a:t> / Region</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Sheets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Food Service / Bars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Wages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Utilities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Maintenance</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Marketing / Promotions / Advertising</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Bonspiels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Insurance</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Property taxes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Total Operations</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ctr" fontAlgn="b"/>
                      <a:r>
                        <a:rPr lang="en-CA" sz="1000" b="1" i="0" u="none" strike="noStrike" dirty="0">
                          <a:solidFill>
                            <a:srgbClr val="FFFFFF"/>
                          </a:solidFill>
                          <a:effectLst/>
                          <a:latin typeface="Calibri" panose="020F0502020204030204" pitchFamily="34" charset="0"/>
                        </a:rPr>
                        <a:t>Capital</a:t>
                      </a:r>
                    </a:p>
                  </a:txBody>
                  <a:tcPr marL="18000" marR="18000" marT="54000" marB="54000"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3615093495"/>
                  </a:ext>
                </a:extLst>
              </a:tr>
              <a:tr h="296217">
                <a:tc>
                  <a:txBody>
                    <a:bodyPr/>
                    <a:lstStyle/>
                    <a:p>
                      <a:pPr algn="l" fontAlgn="b"/>
                      <a:r>
                        <a:rPr lang="en-CA" sz="1000" b="0" i="0" u="none" strike="noStrike">
                          <a:solidFill>
                            <a:srgbClr val="000000"/>
                          </a:solidFill>
                          <a:effectLst/>
                          <a:latin typeface="Calibri" panose="020F0502020204030204" pitchFamily="34" charset="0"/>
                        </a:rPr>
                        <a:t>BC</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461</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$3,832,913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$4,500,257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$3,309,963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$2,126,148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$134,694</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$524,203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$427,103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$456,135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$15,311,415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$3,900,034</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512879"/>
                  </a:ext>
                </a:extLst>
              </a:tr>
              <a:tr h="296217">
                <a:tc>
                  <a:txBody>
                    <a:bodyPr/>
                    <a:lstStyle/>
                    <a:p>
                      <a:pPr algn="l" fontAlgn="b"/>
                      <a:r>
                        <a:rPr lang="en-CA" sz="1000" b="0" i="0" u="none" strike="noStrike">
                          <a:solidFill>
                            <a:srgbClr val="000000"/>
                          </a:solidFill>
                          <a:effectLst/>
                          <a:latin typeface="Calibri" panose="020F0502020204030204" pitchFamily="34" charset="0"/>
                        </a:rPr>
                        <a:t>AB</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767</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$6,377,102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$7,487,413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$5,507,031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$3,537,430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$224,100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$872,156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$710,603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$758,906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$25,474,741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$6,488,777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651324"/>
                  </a:ext>
                </a:extLst>
              </a:tr>
              <a:tr h="296217">
                <a:tc>
                  <a:txBody>
                    <a:bodyPr/>
                    <a:lstStyle/>
                    <a:p>
                      <a:pPr algn="l" fontAlgn="b"/>
                      <a:r>
                        <a:rPr lang="en-CA" sz="1000" b="0" i="0" u="none" strike="noStrike">
                          <a:solidFill>
                            <a:srgbClr val="000000"/>
                          </a:solidFill>
                          <a:effectLst/>
                          <a:latin typeface="Calibri" panose="020F0502020204030204" pitchFamily="34" charset="0"/>
                        </a:rPr>
                        <a:t>SK</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563</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$4,680,976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$5,495,976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$4,042,319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$2,596,575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$164,496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$640,187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$521,603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$557,059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$18,699,191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$4,762,949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0134345"/>
                  </a:ext>
                </a:extLst>
              </a:tr>
              <a:tr h="296217">
                <a:tc>
                  <a:txBody>
                    <a:bodyPr/>
                    <a:lstStyle/>
                    <a:p>
                      <a:pPr algn="l" fontAlgn="b"/>
                      <a:r>
                        <a:rPr lang="en-CA" sz="1000" b="0" i="0" u="none" strike="noStrike">
                          <a:solidFill>
                            <a:srgbClr val="000000"/>
                          </a:solidFill>
                          <a:effectLst/>
                          <a:latin typeface="Calibri" panose="020F0502020204030204" pitchFamily="34" charset="0"/>
                        </a:rPr>
                        <a:t>MB</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417</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$3,467,082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$4,070,732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$2,994,044</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$1,923,218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$121,838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$474,171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$386,338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$412,600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$13,850,022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$3,527,797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517611"/>
                  </a:ext>
                </a:extLst>
              </a:tr>
              <a:tr h="296217">
                <a:tc>
                  <a:txBody>
                    <a:bodyPr/>
                    <a:lstStyle/>
                    <a:p>
                      <a:pPr algn="l" fontAlgn="b"/>
                      <a:r>
                        <a:rPr lang="en-CA" sz="1000" b="0" i="0" u="none" strike="noStrike">
                          <a:solidFill>
                            <a:srgbClr val="000000"/>
                          </a:solidFill>
                          <a:effectLst/>
                          <a:latin typeface="Calibri" panose="020F0502020204030204" pitchFamily="34" charset="0"/>
                        </a:rPr>
                        <a:t>ON</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1063</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$8,838,148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$10,376,949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$7,632,300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$4,902,592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$310,585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$1,208,737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$984,838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$1,051,783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$35,305,932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$8,992,921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10301"/>
                  </a:ext>
                </a:extLst>
              </a:tr>
              <a:tr h="296217">
                <a:tc>
                  <a:txBody>
                    <a:bodyPr/>
                    <a:lstStyle/>
                    <a:p>
                      <a:pPr algn="l" fontAlgn="b"/>
                      <a:r>
                        <a:rPr lang="en-CA" sz="1000" b="0" i="0" u="none" strike="noStrike">
                          <a:solidFill>
                            <a:srgbClr val="000000"/>
                          </a:solidFill>
                          <a:effectLst/>
                          <a:latin typeface="Calibri" panose="020F0502020204030204" pitchFamily="34" charset="0"/>
                        </a:rPr>
                        <a:t>QC</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188</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$1,563,097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$1,835,246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$1,349,833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$867,062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$54,929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$213,775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$174,176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$186,016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$6,244,135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$1,590,470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976888"/>
                  </a:ext>
                </a:extLst>
              </a:tr>
              <a:tr h="296217">
                <a:tc>
                  <a:txBody>
                    <a:bodyPr/>
                    <a:lstStyle/>
                    <a:p>
                      <a:pPr algn="l" fontAlgn="b"/>
                      <a:r>
                        <a:rPr lang="en-CA" sz="1000" b="0" i="0" u="none" strike="noStrike">
                          <a:solidFill>
                            <a:srgbClr val="000000"/>
                          </a:solidFill>
                          <a:effectLst/>
                          <a:latin typeface="Calibri" panose="020F0502020204030204" pitchFamily="34" charset="0"/>
                        </a:rPr>
                        <a:t>Atlantic</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297</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$2,469,360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$2,899,298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$2,132,449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$1,369,774</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$86,777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$337,719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$275,162</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$293,866</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$9,864,404</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$2,512,603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089503"/>
                  </a:ext>
                </a:extLst>
              </a:tr>
              <a:tr h="296217">
                <a:tc>
                  <a:txBody>
                    <a:bodyPr/>
                    <a:lstStyle/>
                    <a:p>
                      <a:pPr algn="l" fontAlgn="b"/>
                      <a:r>
                        <a:rPr lang="en-CA" sz="1000" b="0" i="0" u="none" strike="noStrike">
                          <a:solidFill>
                            <a:srgbClr val="000000"/>
                          </a:solidFill>
                          <a:effectLst/>
                          <a:latin typeface="Calibri" panose="020F0502020204030204" pitchFamily="34" charset="0"/>
                        </a:rPr>
                        <a:t>North</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41</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$340,888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$400,240</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$294,378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$189,093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$11,979</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$46,621</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$37,985</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$40,567</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a:solidFill>
                            <a:srgbClr val="000000"/>
                          </a:solidFill>
                          <a:effectLst/>
                          <a:latin typeface="Calibri" panose="020F0502020204030204" pitchFamily="34" charset="0"/>
                        </a:rPr>
                        <a:t>$1,361,753</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0" i="0" u="none" strike="noStrike" dirty="0">
                          <a:solidFill>
                            <a:srgbClr val="000000"/>
                          </a:solidFill>
                          <a:effectLst/>
                          <a:latin typeface="Calibri" panose="020F0502020204030204" pitchFamily="34" charset="0"/>
                        </a:rPr>
                        <a:t>$346,858</a:t>
                      </a:r>
                    </a:p>
                  </a:txBody>
                  <a:tcPr marL="18000" marR="18000" marT="36000" marB="36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029047"/>
                  </a:ext>
                </a:extLst>
              </a:tr>
              <a:tr h="296217">
                <a:tc>
                  <a:txBody>
                    <a:bodyPr/>
                    <a:lstStyle/>
                    <a:p>
                      <a:pPr algn="l" fontAlgn="b"/>
                      <a:r>
                        <a:rPr lang="en-CA" sz="1000" b="1" i="0" u="none" strike="noStrike" dirty="0">
                          <a:solidFill>
                            <a:srgbClr val="000000"/>
                          </a:solidFill>
                          <a:effectLst/>
                          <a:latin typeface="Calibri" panose="020F0502020204030204" pitchFamily="34" charset="0"/>
                        </a:rPr>
                        <a:t>Total</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3,797</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dirty="0">
                          <a:solidFill>
                            <a:srgbClr val="000000"/>
                          </a:solidFill>
                          <a:effectLst/>
                          <a:latin typeface="Calibri" panose="020F0502020204030204" pitchFamily="34" charset="0"/>
                        </a:rPr>
                        <a:t>$31,569,567</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$37,066,110</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$27,262,316</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$17,511,893</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$1,109,398</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$4,317,568</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$3,517,809</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$3,756,933</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a:solidFill>
                            <a:srgbClr val="000000"/>
                          </a:solidFill>
                          <a:effectLst/>
                          <a:latin typeface="Calibri" panose="020F0502020204030204" pitchFamily="34" charset="0"/>
                        </a:rPr>
                        <a:t>$126,111,593</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000" b="1" i="0" u="none" strike="noStrike" dirty="0">
                          <a:solidFill>
                            <a:srgbClr val="000000"/>
                          </a:solidFill>
                          <a:effectLst/>
                          <a:latin typeface="Calibri" panose="020F0502020204030204" pitchFamily="34" charset="0"/>
                        </a:rPr>
                        <a:t>$32,122,408</a:t>
                      </a:r>
                    </a:p>
                  </a:txBody>
                  <a:tcPr marL="18000" marR="18000" marT="54000" marB="5400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588982"/>
                  </a:ext>
                </a:extLst>
              </a:tr>
            </a:tbl>
          </a:graphicData>
        </a:graphic>
      </p:graphicFrame>
    </p:spTree>
    <p:extLst>
      <p:ext uri="{BB962C8B-B14F-4D97-AF65-F5344CB8AC3E}">
        <p14:creationId xmlns:p14="http://schemas.microsoft.com/office/powerpoint/2010/main" val="198275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1782"/>
          </a:xfrm>
        </p:spPr>
        <p:txBody>
          <a:bodyPr>
            <a:normAutofit/>
          </a:bodyPr>
          <a:lstStyle/>
          <a:p>
            <a:pPr marL="360363" indent="-360363"/>
            <a:r>
              <a:rPr lang="en-CA" sz="2800" b="1" dirty="0">
                <a:solidFill>
                  <a:srgbClr val="6FBE44"/>
                </a:solidFill>
              </a:rPr>
              <a:t>2. Curling Club Operations &amp; Capital – </a:t>
            </a:r>
            <a:br>
              <a:rPr lang="en-CA" sz="2800" b="1" dirty="0">
                <a:solidFill>
                  <a:srgbClr val="6FBE44"/>
                </a:solidFill>
              </a:rPr>
            </a:br>
            <a:r>
              <a:rPr lang="en-CA" sz="2800" b="1" dirty="0">
                <a:solidFill>
                  <a:srgbClr val="6FBE44"/>
                </a:solidFill>
              </a:rPr>
              <a:t>Economic Impact </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8</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graphicFrame>
        <p:nvGraphicFramePr>
          <p:cNvPr id="4" name="Table 3"/>
          <p:cNvGraphicFramePr>
            <a:graphicFrameLocks noGrp="1"/>
          </p:cNvGraphicFramePr>
          <p:nvPr>
            <p:extLst>
              <p:ext uri="{D42A27DB-BD31-4B8C-83A1-F6EECF244321}">
                <p14:modId xmlns:p14="http://schemas.microsoft.com/office/powerpoint/2010/main" val="3398416206"/>
              </p:ext>
            </p:extLst>
          </p:nvPr>
        </p:nvGraphicFramePr>
        <p:xfrm>
          <a:off x="785092" y="1958110"/>
          <a:ext cx="5565488" cy="3474720"/>
        </p:xfrm>
        <a:graphic>
          <a:graphicData uri="http://schemas.openxmlformats.org/drawingml/2006/table">
            <a:tbl>
              <a:tblPr/>
              <a:tblGrid>
                <a:gridCol w="1391372">
                  <a:extLst>
                    <a:ext uri="{9D8B030D-6E8A-4147-A177-3AD203B41FA5}">
                      <a16:colId xmlns:a16="http://schemas.microsoft.com/office/drawing/2014/main" val="1417037238"/>
                    </a:ext>
                  </a:extLst>
                </a:gridCol>
                <a:gridCol w="1391372">
                  <a:extLst>
                    <a:ext uri="{9D8B030D-6E8A-4147-A177-3AD203B41FA5}">
                      <a16:colId xmlns:a16="http://schemas.microsoft.com/office/drawing/2014/main" val="521287787"/>
                    </a:ext>
                  </a:extLst>
                </a:gridCol>
                <a:gridCol w="1391372">
                  <a:extLst>
                    <a:ext uri="{9D8B030D-6E8A-4147-A177-3AD203B41FA5}">
                      <a16:colId xmlns:a16="http://schemas.microsoft.com/office/drawing/2014/main" val="271888607"/>
                    </a:ext>
                  </a:extLst>
                </a:gridCol>
                <a:gridCol w="1391372">
                  <a:extLst>
                    <a:ext uri="{9D8B030D-6E8A-4147-A177-3AD203B41FA5}">
                      <a16:colId xmlns:a16="http://schemas.microsoft.com/office/drawing/2014/main" val="3537501022"/>
                    </a:ext>
                  </a:extLst>
                </a:gridCol>
              </a:tblGrid>
              <a:tr h="275092">
                <a:tc>
                  <a:txBody>
                    <a:bodyPr/>
                    <a:lstStyle/>
                    <a:p>
                      <a:pPr algn="ctr" fontAlgn="ctr"/>
                      <a:endParaRPr lang="en-CA" sz="1400" b="1" i="0" u="none" strike="noStrike">
                        <a:solidFill>
                          <a:srgbClr val="FFFFFF"/>
                        </a:solidFill>
                        <a:effectLst/>
                        <a:latin typeface="Century Gothic" panose="020B0502020202020204" pitchFamily="34" charset="0"/>
                      </a:endParaRP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Municipal</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Provincial</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tc>
                  <a:txBody>
                    <a:bodyPr/>
                    <a:lstStyle/>
                    <a:p>
                      <a:pPr algn="ctr" fontAlgn="ctr"/>
                      <a:r>
                        <a:rPr lang="en-CA" sz="1400" b="1" i="0" u="none" strike="noStrike">
                          <a:solidFill>
                            <a:srgbClr val="FFFFFF"/>
                          </a:solidFill>
                          <a:effectLst/>
                          <a:latin typeface="Century Gothic" panose="020B0502020202020204" pitchFamily="34" charset="0"/>
                        </a:rPr>
                        <a:t>Canada</a:t>
                      </a:r>
                    </a:p>
                  </a:txBody>
                  <a:tcPr anchor="ctr">
                    <a:lnL w="6350" cap="flat" cmpd="sng" algn="ctr">
                      <a:solidFill>
                        <a:srgbClr val="6FBE44"/>
                      </a:solidFill>
                      <a:prstDash val="solid"/>
                      <a:round/>
                      <a:headEnd type="none" w="med" len="med"/>
                      <a:tailEnd type="none" w="med" len="med"/>
                    </a:lnL>
                    <a:lnR w="6350" cap="flat" cmpd="sng" algn="ctr">
                      <a:solidFill>
                        <a:srgbClr val="6FBE44"/>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1633701897"/>
                  </a:ext>
                </a:extLst>
              </a:tr>
              <a:tr h="275092">
                <a:tc>
                  <a:txBody>
                    <a:bodyPr/>
                    <a:lstStyle/>
                    <a:p>
                      <a:pPr algn="l" fontAlgn="ctr"/>
                      <a:r>
                        <a:rPr lang="en-CA" sz="1400" b="0" i="0" u="none" strike="noStrike">
                          <a:solidFill>
                            <a:srgbClr val="000000"/>
                          </a:solidFill>
                          <a:effectLst/>
                          <a:latin typeface="Calibri" panose="020F0502020204030204" pitchFamily="34" charset="0"/>
                        </a:rPr>
                        <a:t>Initial Expenditure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$151,745,332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$151,745,332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$151,745,332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8740004"/>
                  </a:ext>
                </a:extLst>
              </a:tr>
              <a:tr h="275092">
                <a:tc>
                  <a:txBody>
                    <a:bodyPr/>
                    <a:lstStyle/>
                    <a:p>
                      <a:pPr algn="l" fontAlgn="ctr"/>
                      <a:r>
                        <a:rPr lang="en-CA" sz="1400" b="0" i="0" u="none" strike="noStrike">
                          <a:solidFill>
                            <a:srgbClr val="000000"/>
                          </a:solidFill>
                          <a:effectLst/>
                          <a:latin typeface="Calibri" panose="020F0502020204030204" pitchFamily="34" charset="0"/>
                        </a:rPr>
                        <a:t>GDP</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$103,599,586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$139,053,137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$142,681,270</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586597"/>
                  </a:ext>
                </a:extLst>
              </a:tr>
              <a:tr h="275092">
                <a:tc>
                  <a:txBody>
                    <a:bodyPr/>
                    <a:lstStyle/>
                    <a:p>
                      <a:pPr algn="l" fontAlgn="ctr"/>
                      <a:r>
                        <a:rPr lang="en-CA" sz="1400" b="0" i="0" u="none" strike="noStrike">
                          <a:solidFill>
                            <a:srgbClr val="000000"/>
                          </a:solidFill>
                          <a:effectLst/>
                          <a:latin typeface="Calibri" panose="020F0502020204030204" pitchFamily="34" charset="0"/>
                        </a:rPr>
                        <a:t>Wages &amp; Salaries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$74,345,701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$90,737,972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$92,799,457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608825"/>
                  </a:ext>
                </a:extLst>
              </a:tr>
              <a:tr h="275092">
                <a:tc>
                  <a:txBody>
                    <a:bodyPr/>
                    <a:lstStyle/>
                    <a:p>
                      <a:pPr algn="l" fontAlgn="ctr"/>
                      <a:r>
                        <a:rPr lang="en-CA" sz="1400" b="0" i="0" u="none" strike="noStrike">
                          <a:solidFill>
                            <a:srgbClr val="000000"/>
                          </a:solidFill>
                          <a:effectLst/>
                          <a:latin typeface="Calibri" panose="020F0502020204030204" pitchFamily="34" charset="0"/>
                        </a:rPr>
                        <a:t>Employment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1,423.3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1,622.8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1,657.3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2202571"/>
                  </a:ext>
                </a:extLst>
              </a:tr>
              <a:tr h="275092">
                <a:tc>
                  <a:txBody>
                    <a:bodyPr/>
                    <a:lstStyle/>
                    <a:p>
                      <a:pPr algn="l" fontAlgn="ctr"/>
                      <a:r>
                        <a:rPr lang="en-CA" sz="1400" b="0" i="0" u="none" strike="noStrike">
                          <a:solidFill>
                            <a:srgbClr val="000000"/>
                          </a:solidFill>
                          <a:effectLst/>
                          <a:latin typeface="Calibri" panose="020F0502020204030204" pitchFamily="34" charset="0"/>
                        </a:rPr>
                        <a:t>Industry Output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$195,311,228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$223,470,923</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$230,593,557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123120"/>
                  </a:ext>
                </a:extLst>
              </a:tr>
              <a:tr h="275092">
                <a:tc>
                  <a:txBody>
                    <a:bodyPr/>
                    <a:lstStyle/>
                    <a:p>
                      <a:pPr algn="l" fontAlgn="ctr"/>
                      <a:r>
                        <a:rPr lang="en-CA" sz="1400" b="0" i="0" u="none" strike="noStrike">
                          <a:solidFill>
                            <a:srgbClr val="000000"/>
                          </a:solidFill>
                          <a:effectLst/>
                          <a:latin typeface="Calibri" panose="020F0502020204030204" pitchFamily="34" charset="0"/>
                        </a:rPr>
                        <a:t>Taxes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$27,765,705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$35,197,792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$36,071,829</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991623"/>
                  </a:ext>
                </a:extLst>
              </a:tr>
              <a:tr h="275092">
                <a:tc>
                  <a:txBody>
                    <a:bodyPr/>
                    <a:lstStyle/>
                    <a:p>
                      <a:pPr algn="l" fontAlgn="ctr"/>
                      <a:r>
                        <a:rPr lang="en-CA" sz="1400" b="0" i="0" u="none" strike="noStrike">
                          <a:solidFill>
                            <a:srgbClr val="000000"/>
                          </a:solidFill>
                          <a:effectLst/>
                          <a:latin typeface="Calibri" panose="020F0502020204030204" pitchFamily="34" charset="0"/>
                        </a:rPr>
                        <a:t>  Federal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$11,892,256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$15,316,094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$15,717,985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346686"/>
                  </a:ext>
                </a:extLst>
              </a:tr>
              <a:tr h="275092">
                <a:tc>
                  <a:txBody>
                    <a:bodyPr/>
                    <a:lstStyle/>
                    <a:p>
                      <a:pPr algn="l" fontAlgn="ctr"/>
                      <a:r>
                        <a:rPr lang="en-CA" sz="1400" b="0" i="0" u="none" strike="noStrike">
                          <a:solidFill>
                            <a:srgbClr val="000000"/>
                          </a:solidFill>
                          <a:effectLst/>
                          <a:latin typeface="Calibri" panose="020F0502020204030204" pitchFamily="34" charset="0"/>
                        </a:rPr>
                        <a:t>  Provincial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$10,344,785</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$13,350,827</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$13,719,788</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102414"/>
                  </a:ext>
                </a:extLst>
              </a:tr>
              <a:tr h="275092">
                <a:tc>
                  <a:txBody>
                    <a:bodyPr/>
                    <a:lstStyle/>
                    <a:p>
                      <a:pPr algn="l" fontAlgn="ctr"/>
                      <a:r>
                        <a:rPr lang="en-CA" sz="1400" b="0" i="0" u="none" strike="noStrike">
                          <a:solidFill>
                            <a:srgbClr val="000000"/>
                          </a:solidFill>
                          <a:effectLst/>
                          <a:latin typeface="Calibri" panose="020F0502020204030204" pitchFamily="34" charset="0"/>
                        </a:rPr>
                        <a:t>  Municipal</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$5,528,664</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a:solidFill>
                            <a:srgbClr val="000000"/>
                          </a:solidFill>
                          <a:effectLst/>
                          <a:latin typeface="Calibri" panose="020F0502020204030204" pitchFamily="34" charset="0"/>
                        </a:rPr>
                        <a:t>$6,530,871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CA" sz="1400" b="0" i="0" u="none" strike="noStrike" dirty="0">
                          <a:solidFill>
                            <a:srgbClr val="000000"/>
                          </a:solidFill>
                          <a:effectLst/>
                          <a:latin typeface="Calibri" panose="020F0502020204030204" pitchFamily="34" charset="0"/>
                        </a:rPr>
                        <a:t>$6,634,056</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3637821"/>
                  </a:ext>
                </a:extLst>
              </a:tr>
            </a:tbl>
          </a:graphicData>
        </a:graphic>
      </p:graphicFrame>
    </p:spTree>
    <p:extLst>
      <p:ext uri="{BB962C8B-B14F-4D97-AF65-F5344CB8AC3E}">
        <p14:creationId xmlns:p14="http://schemas.microsoft.com/office/powerpoint/2010/main" val="112982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10820"/>
          </a:xfrm>
        </p:spPr>
        <p:txBody>
          <a:bodyPr>
            <a:normAutofit/>
          </a:bodyPr>
          <a:lstStyle/>
          <a:p>
            <a:r>
              <a:rPr lang="en-CA" sz="2800" b="1" dirty="0">
                <a:solidFill>
                  <a:srgbClr val="6FBE44"/>
                </a:solidFill>
              </a:rPr>
              <a:t>3. Participant Spending – Tourism &amp; Retail</a:t>
            </a:r>
          </a:p>
        </p:txBody>
      </p:sp>
      <p:sp>
        <p:nvSpPr>
          <p:cNvPr id="11" name="Rectangle 10"/>
          <p:cNvSpPr/>
          <p:nvPr/>
        </p:nvSpPr>
        <p:spPr>
          <a:xfrm>
            <a:off x="8915400" y="0"/>
            <a:ext cx="228600" cy="6858000"/>
          </a:xfrm>
          <a:prstGeom prst="rect">
            <a:avLst/>
          </a:prstGeom>
          <a:solidFill>
            <a:srgbClr val="6FBE44"/>
          </a:solidFill>
          <a:ln>
            <a:solidFill>
              <a:srgbClr val="6FBE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6FBE44"/>
              </a:solidFill>
            </a:endParaRPr>
          </a:p>
        </p:txBody>
      </p:sp>
      <p:sp>
        <p:nvSpPr>
          <p:cNvPr id="22" name="Slide Number Placeholder 7"/>
          <p:cNvSpPr>
            <a:spLocks noGrp="1"/>
          </p:cNvSpPr>
          <p:nvPr>
            <p:ph type="sldNum" sz="quarter" idx="12"/>
          </p:nvPr>
        </p:nvSpPr>
        <p:spPr>
          <a:xfrm>
            <a:off x="8205421" y="18196"/>
            <a:ext cx="452804" cy="365125"/>
          </a:xfrm>
        </p:spPr>
        <p:txBody>
          <a:bodyPr/>
          <a:lstStyle/>
          <a:p>
            <a:r>
              <a:rPr lang="en-CA" dirty="0"/>
              <a:t>| </a:t>
            </a:r>
            <a:fld id="{8EACA80F-4001-4F89-B834-E0D4768463C7}" type="slidenum">
              <a:rPr lang="en-CA" smtClean="0"/>
              <a:t>9</a:t>
            </a:fld>
            <a:endParaRPr lang="en-CA" dirty="0"/>
          </a:p>
        </p:txBody>
      </p:sp>
      <p:sp>
        <p:nvSpPr>
          <p:cNvPr id="13" name="Date Placeholder 6"/>
          <p:cNvSpPr>
            <a:spLocks noGrp="1"/>
          </p:cNvSpPr>
          <p:nvPr>
            <p:ph type="dt" sz="half" idx="10"/>
          </p:nvPr>
        </p:nvSpPr>
        <p:spPr>
          <a:xfrm>
            <a:off x="3417456" y="52724"/>
            <a:ext cx="5033818" cy="296069"/>
          </a:xfrm>
        </p:spPr>
        <p:txBody>
          <a:bodyPr/>
          <a:lstStyle/>
          <a:p>
            <a:pPr algn="r"/>
            <a:r>
              <a:rPr lang="en-CA" dirty="0"/>
              <a:t>CSTA | ECONOMIC IMPACT STUDY | 2017 EI OF CURLING IN CANADA  </a:t>
            </a:r>
          </a:p>
        </p:txBody>
      </p:sp>
      <p:sp>
        <p:nvSpPr>
          <p:cNvPr id="5" name="Content Placeholder 4"/>
          <p:cNvSpPr>
            <a:spLocks noGrp="1"/>
          </p:cNvSpPr>
          <p:nvPr>
            <p:ph idx="1"/>
          </p:nvPr>
        </p:nvSpPr>
        <p:spPr>
          <a:xfrm>
            <a:off x="628650" y="1322878"/>
            <a:ext cx="7886700" cy="4854085"/>
          </a:xfrm>
        </p:spPr>
        <p:txBody>
          <a:bodyPr>
            <a:normAutofit/>
          </a:bodyPr>
          <a:lstStyle/>
          <a:p>
            <a:pPr marL="0" indent="0">
              <a:buNone/>
            </a:pPr>
            <a:r>
              <a:rPr lang="en-CA" sz="1200" dirty="0"/>
              <a:t>Participant spending on curling is attributable to two sources: expenditures on curling equipment and spending while travelling to Bonspiels. The spending made by curling participants on items such as club membership dues and food and beverage expenditures within the clubs are captured as revenue sources offsetting the expenses in section 2.  </a:t>
            </a:r>
          </a:p>
          <a:p>
            <a:pPr marL="0" indent="0">
              <a:buNone/>
            </a:pPr>
            <a:r>
              <a:rPr lang="en-CA" sz="1200" dirty="0"/>
              <a:t>Expenditures on curling equipment such as shoes, brooms, clothing, etc. were captured through the Ipsos Reid survey, with the 2016 inflation adjusted total reaching $36.5 million. </a:t>
            </a:r>
          </a:p>
          <a:p>
            <a:pPr marL="0" indent="0">
              <a:buNone/>
            </a:pPr>
            <a:r>
              <a:rPr lang="en-CA" sz="1200" dirty="0"/>
              <a:t>The economic impact of travel associated with club level bonspiels is substantial, and was captured through an on-line survey completed by curling clubs across the country. </a:t>
            </a:r>
          </a:p>
          <a:p>
            <a:pPr marL="0" indent="0">
              <a:buNone/>
            </a:pPr>
            <a:r>
              <a:rPr lang="en-CA" sz="1200" dirty="0"/>
              <a:t>The survey found that the average curling club hosted 8.58 bonspiels over the season, with each bonspiel featuring an average of 22.2 teams, for a seasonal total of 190.8 teams. The survey also found that 25.8% of participants travelled more than 40km, one-way, to participate in the event. Working through the calculations shows that there were a total of 180,300 out of town visits made while participating in local curling bonspiels. </a:t>
            </a:r>
            <a:br>
              <a:rPr lang="en-CA" sz="1200" dirty="0"/>
            </a:br>
            <a:endParaRPr lang="en-CA" sz="1200" dirty="0"/>
          </a:p>
        </p:txBody>
      </p:sp>
      <p:graphicFrame>
        <p:nvGraphicFramePr>
          <p:cNvPr id="7" name="Table 6"/>
          <p:cNvGraphicFramePr>
            <a:graphicFrameLocks noGrp="1"/>
          </p:cNvGraphicFramePr>
          <p:nvPr>
            <p:extLst>
              <p:ext uri="{D42A27DB-BD31-4B8C-83A1-F6EECF244321}">
                <p14:modId xmlns:p14="http://schemas.microsoft.com/office/powerpoint/2010/main" val="3609568365"/>
              </p:ext>
            </p:extLst>
          </p:nvPr>
        </p:nvGraphicFramePr>
        <p:xfrm>
          <a:off x="775853" y="3734974"/>
          <a:ext cx="5920512" cy="2788920"/>
        </p:xfrm>
        <a:graphic>
          <a:graphicData uri="http://schemas.openxmlformats.org/drawingml/2006/table">
            <a:tbl>
              <a:tblPr/>
              <a:tblGrid>
                <a:gridCol w="986752">
                  <a:extLst>
                    <a:ext uri="{9D8B030D-6E8A-4147-A177-3AD203B41FA5}">
                      <a16:colId xmlns:a16="http://schemas.microsoft.com/office/drawing/2014/main" val="3253747958"/>
                    </a:ext>
                  </a:extLst>
                </a:gridCol>
                <a:gridCol w="986752">
                  <a:extLst>
                    <a:ext uri="{9D8B030D-6E8A-4147-A177-3AD203B41FA5}">
                      <a16:colId xmlns:a16="http://schemas.microsoft.com/office/drawing/2014/main" val="2118504812"/>
                    </a:ext>
                  </a:extLst>
                </a:gridCol>
                <a:gridCol w="986752">
                  <a:extLst>
                    <a:ext uri="{9D8B030D-6E8A-4147-A177-3AD203B41FA5}">
                      <a16:colId xmlns:a16="http://schemas.microsoft.com/office/drawing/2014/main" val="3598793644"/>
                    </a:ext>
                  </a:extLst>
                </a:gridCol>
                <a:gridCol w="986752">
                  <a:extLst>
                    <a:ext uri="{9D8B030D-6E8A-4147-A177-3AD203B41FA5}">
                      <a16:colId xmlns:a16="http://schemas.microsoft.com/office/drawing/2014/main" val="4250794460"/>
                    </a:ext>
                  </a:extLst>
                </a:gridCol>
                <a:gridCol w="986752">
                  <a:extLst>
                    <a:ext uri="{9D8B030D-6E8A-4147-A177-3AD203B41FA5}">
                      <a16:colId xmlns:a16="http://schemas.microsoft.com/office/drawing/2014/main" val="946375688"/>
                    </a:ext>
                  </a:extLst>
                </a:gridCol>
                <a:gridCol w="986752">
                  <a:extLst>
                    <a:ext uri="{9D8B030D-6E8A-4147-A177-3AD203B41FA5}">
                      <a16:colId xmlns:a16="http://schemas.microsoft.com/office/drawing/2014/main" val="2316539602"/>
                    </a:ext>
                  </a:extLst>
                </a:gridCol>
              </a:tblGrid>
              <a:tr h="180975">
                <a:tc>
                  <a:txBody>
                    <a:bodyPr/>
                    <a:lstStyle/>
                    <a:p>
                      <a:pPr algn="l" fontAlgn="b"/>
                      <a:endParaRPr lang="en-CA" sz="1200" b="1" i="0" u="none" strike="noStrike" dirty="0">
                        <a:solidFill>
                          <a:srgbClr val="FFFFFF"/>
                        </a:solidFill>
                        <a:effectLst/>
                        <a:latin typeface="Calibri" panose="020F0502020204030204" pitchFamily="34" charset="0"/>
                      </a:endParaRP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l" fontAlgn="b"/>
                      <a:r>
                        <a:rPr lang="en-CA" sz="1200" b="1" i="0" u="none" strike="noStrike" dirty="0">
                          <a:solidFill>
                            <a:srgbClr val="FFFFFF"/>
                          </a:solidFill>
                          <a:effectLst/>
                          <a:latin typeface="Calibri" panose="020F0502020204030204" pitchFamily="34" charset="0"/>
                        </a:rPr>
                        <a:t>Clubs</a:t>
                      </a: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l" fontAlgn="b"/>
                      <a:r>
                        <a:rPr lang="en-CA" sz="1200" b="1" i="0" u="none" strike="noStrike" dirty="0">
                          <a:solidFill>
                            <a:srgbClr val="FFFFFF"/>
                          </a:solidFill>
                          <a:effectLst/>
                          <a:latin typeface="Calibri" panose="020F0502020204030204" pitchFamily="34" charset="0"/>
                        </a:rPr>
                        <a:t>Curling events</a:t>
                      </a: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l" fontAlgn="b"/>
                      <a:r>
                        <a:rPr lang="en-CA" sz="1200" b="1" i="0" u="none" strike="noStrike" dirty="0">
                          <a:solidFill>
                            <a:srgbClr val="FFFFFF"/>
                          </a:solidFill>
                          <a:effectLst/>
                          <a:latin typeface="Calibri" panose="020F0502020204030204" pitchFamily="34" charset="0"/>
                        </a:rPr>
                        <a:t>Teams</a:t>
                      </a: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l" fontAlgn="b"/>
                      <a:r>
                        <a:rPr lang="en-CA" sz="1200" b="1" i="0" u="none" strike="noStrike" dirty="0">
                          <a:solidFill>
                            <a:srgbClr val="FFFFFF"/>
                          </a:solidFill>
                          <a:effectLst/>
                          <a:latin typeface="Calibri" panose="020F0502020204030204" pitchFamily="34" charset="0"/>
                        </a:rPr>
                        <a:t>Out of town teams</a:t>
                      </a: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tc>
                  <a:txBody>
                    <a:bodyPr/>
                    <a:lstStyle/>
                    <a:p>
                      <a:pPr algn="l" fontAlgn="b"/>
                      <a:r>
                        <a:rPr lang="en-CA" sz="1200" b="1" i="0" u="none" strike="noStrike" dirty="0">
                          <a:solidFill>
                            <a:srgbClr val="FFFFFF"/>
                          </a:solidFill>
                          <a:effectLst/>
                          <a:latin typeface="Calibri" panose="020F0502020204030204" pitchFamily="34" charset="0"/>
                        </a:rPr>
                        <a:t>Out of town visits</a:t>
                      </a:r>
                    </a:p>
                  </a:txBody>
                  <a:tcPr anchor="b">
                    <a:lnL w="12700" cap="flat" cmpd="sng" algn="ctr">
                      <a:solidFill>
                        <a:srgbClr val="6FBE44"/>
                      </a:solidFill>
                      <a:prstDash val="solid"/>
                      <a:round/>
                      <a:headEnd type="none" w="med" len="med"/>
                      <a:tailEnd type="none" w="med" len="med"/>
                    </a:lnL>
                    <a:lnR w="12700" cap="flat" cmpd="sng" algn="ctr">
                      <a:solidFill>
                        <a:srgbClr val="6FBE44"/>
                      </a:solidFill>
                      <a:prstDash val="solid"/>
                      <a:round/>
                      <a:headEnd type="none" w="med" len="med"/>
                      <a:tailEnd type="none" w="med" len="med"/>
                    </a:lnR>
                    <a:lnT w="12700" cap="flat" cmpd="sng" algn="ctr">
                      <a:solidFill>
                        <a:srgbClr val="6FBE44"/>
                      </a:solidFill>
                      <a:prstDash val="solid"/>
                      <a:round/>
                      <a:headEnd type="none" w="med" len="med"/>
                      <a:tailEnd type="none" w="med" len="med"/>
                    </a:lnT>
                    <a:lnB w="12700" cap="flat" cmpd="sng" algn="ctr">
                      <a:solidFill>
                        <a:srgbClr val="6FBE44"/>
                      </a:solidFill>
                      <a:prstDash val="solid"/>
                      <a:round/>
                      <a:headEnd type="none" w="med" len="med"/>
                      <a:tailEnd type="none" w="med" len="med"/>
                    </a:lnB>
                    <a:solidFill>
                      <a:srgbClr val="6FC044"/>
                    </a:solidFill>
                  </a:tcPr>
                </a:tc>
                <a:extLst>
                  <a:ext uri="{0D108BD9-81ED-4DB2-BD59-A6C34878D82A}">
                    <a16:rowId xmlns:a16="http://schemas.microsoft.com/office/drawing/2014/main" val="2678593563"/>
                  </a:ext>
                </a:extLst>
              </a:tr>
              <a:tr h="180975">
                <a:tc>
                  <a:txBody>
                    <a:bodyPr/>
                    <a:lstStyle/>
                    <a:p>
                      <a:pPr algn="l" fontAlgn="b"/>
                      <a:r>
                        <a:rPr lang="en-CA" sz="1100" b="0" i="0" u="none" strike="noStrike" dirty="0">
                          <a:solidFill>
                            <a:srgbClr val="000000"/>
                          </a:solidFill>
                          <a:effectLst/>
                          <a:latin typeface="Calibri" panose="020F0502020204030204" pitchFamily="34" charset="0"/>
                        </a:rPr>
                        <a:t>BC</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91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781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17,347</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4,483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a:solidFill>
                            <a:srgbClr val="000000"/>
                          </a:solidFill>
                          <a:effectLst/>
                          <a:latin typeface="Calibri" panose="020F0502020204030204" pitchFamily="34" charset="0"/>
                        </a:rPr>
                        <a:t>17,933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6FBE44"/>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9190422"/>
                  </a:ext>
                </a:extLst>
              </a:tr>
              <a:tr h="180975">
                <a:tc>
                  <a:txBody>
                    <a:bodyPr/>
                    <a:lstStyle/>
                    <a:p>
                      <a:pPr algn="l" fontAlgn="b"/>
                      <a:r>
                        <a:rPr lang="en-CA" sz="1100" b="0" i="0" u="none" strike="noStrike">
                          <a:solidFill>
                            <a:srgbClr val="000000"/>
                          </a:solidFill>
                          <a:effectLst/>
                          <a:latin typeface="Calibri" panose="020F0502020204030204" pitchFamily="34" charset="0"/>
                        </a:rPr>
                        <a:t>AB</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174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1,494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33,168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8,572</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dirty="0">
                          <a:solidFill>
                            <a:srgbClr val="000000"/>
                          </a:solidFill>
                          <a:effectLst/>
                          <a:latin typeface="Calibri" panose="020F0502020204030204" pitchFamily="34" charset="0"/>
                        </a:rPr>
                        <a:t>34,290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8672774"/>
                  </a:ext>
                </a:extLst>
              </a:tr>
              <a:tr h="180975">
                <a:tc>
                  <a:txBody>
                    <a:bodyPr/>
                    <a:lstStyle/>
                    <a:p>
                      <a:pPr algn="l" fontAlgn="b"/>
                      <a:r>
                        <a:rPr lang="en-CA" sz="1100" b="0" i="0" u="none" strike="noStrike" baseline="0">
                          <a:solidFill>
                            <a:srgbClr val="000000"/>
                          </a:solidFill>
                          <a:effectLst/>
                          <a:latin typeface="Calibri" panose="020F0502020204030204" pitchFamily="34" charset="0"/>
                        </a:rPr>
                        <a:t>SK</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baseline="0">
                          <a:solidFill>
                            <a:srgbClr val="000000"/>
                          </a:solidFill>
                          <a:effectLst/>
                          <a:latin typeface="Calibri" panose="020F0502020204030204" pitchFamily="34" charset="0"/>
                        </a:rPr>
                        <a:t>156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baseline="0">
                          <a:solidFill>
                            <a:srgbClr val="000000"/>
                          </a:solidFill>
                          <a:effectLst/>
                          <a:latin typeface="Calibri" panose="020F0502020204030204" pitchFamily="34" charset="0"/>
                        </a:rPr>
                        <a:t>1,339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baseline="0">
                          <a:solidFill>
                            <a:srgbClr val="000000"/>
                          </a:solidFill>
                          <a:effectLst/>
                          <a:latin typeface="Calibri" panose="020F0502020204030204" pitchFamily="34" charset="0"/>
                        </a:rPr>
                        <a:t>29,737</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baseline="0">
                          <a:solidFill>
                            <a:srgbClr val="000000"/>
                          </a:solidFill>
                          <a:effectLst/>
                          <a:latin typeface="Calibri" panose="020F0502020204030204" pitchFamily="34" charset="0"/>
                        </a:rPr>
                        <a:t>7,686</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baseline="0" dirty="0">
                          <a:solidFill>
                            <a:srgbClr val="000000"/>
                          </a:solidFill>
                          <a:effectLst/>
                          <a:latin typeface="Calibri" panose="020F0502020204030204" pitchFamily="34" charset="0"/>
                        </a:rPr>
                        <a:t>30,743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2065621"/>
                  </a:ext>
                </a:extLst>
              </a:tr>
              <a:tr h="180975">
                <a:tc>
                  <a:txBody>
                    <a:bodyPr/>
                    <a:lstStyle/>
                    <a:p>
                      <a:pPr algn="l" fontAlgn="b"/>
                      <a:r>
                        <a:rPr lang="en-CA" sz="1100" b="0" i="0" u="none" strike="noStrike">
                          <a:solidFill>
                            <a:srgbClr val="000000"/>
                          </a:solidFill>
                          <a:effectLst/>
                          <a:latin typeface="Calibri" panose="020F0502020204030204" pitchFamily="34" charset="0"/>
                        </a:rPr>
                        <a:t>MB</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104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893</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19,825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5,124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20,495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273261"/>
                  </a:ext>
                </a:extLst>
              </a:tr>
              <a:tr h="180975">
                <a:tc>
                  <a:txBody>
                    <a:bodyPr/>
                    <a:lstStyle/>
                    <a:p>
                      <a:pPr algn="l" fontAlgn="b"/>
                      <a:r>
                        <a:rPr lang="en-CA" sz="1100" b="0" i="0" u="none" strike="noStrike">
                          <a:solidFill>
                            <a:srgbClr val="000000"/>
                          </a:solidFill>
                          <a:effectLst/>
                          <a:latin typeface="Calibri" panose="020F0502020204030204" pitchFamily="34" charset="0"/>
                        </a:rPr>
                        <a:t>ON</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239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2,051</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45,559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11,775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47,099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78611"/>
                  </a:ext>
                </a:extLst>
              </a:tr>
              <a:tr h="180975">
                <a:tc>
                  <a:txBody>
                    <a:bodyPr/>
                    <a:lstStyle/>
                    <a:p>
                      <a:pPr algn="l" fontAlgn="b"/>
                      <a:r>
                        <a:rPr lang="en-CA" sz="1100" b="0" i="0" u="none" strike="noStrike">
                          <a:solidFill>
                            <a:srgbClr val="000000"/>
                          </a:solidFill>
                          <a:effectLst/>
                          <a:latin typeface="Calibri" panose="020F0502020204030204" pitchFamily="34" charset="0"/>
                        </a:rPr>
                        <a:t>QC</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62</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532</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11,819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3,055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12,218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122740"/>
                  </a:ext>
                </a:extLst>
              </a:tr>
              <a:tr h="180975">
                <a:tc>
                  <a:txBody>
                    <a:bodyPr/>
                    <a:lstStyle/>
                    <a:p>
                      <a:pPr algn="l" fontAlgn="b"/>
                      <a:r>
                        <a:rPr lang="en-CA" sz="1100" b="0" i="0" u="none" strike="noStrike">
                          <a:solidFill>
                            <a:srgbClr val="000000"/>
                          </a:solidFill>
                          <a:effectLst/>
                          <a:latin typeface="Calibri" panose="020F0502020204030204" pitchFamily="34" charset="0"/>
                        </a:rPr>
                        <a:t>Atlantic</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75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644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14,297</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3,695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14,780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6455370"/>
                  </a:ext>
                </a:extLst>
              </a:tr>
              <a:tr h="180975">
                <a:tc>
                  <a:txBody>
                    <a:bodyPr/>
                    <a:lstStyle/>
                    <a:p>
                      <a:pPr algn="l" fontAlgn="b"/>
                      <a:r>
                        <a:rPr lang="en-CA" sz="1100" b="0" i="0" u="none" strike="noStrike">
                          <a:solidFill>
                            <a:srgbClr val="000000"/>
                          </a:solidFill>
                          <a:effectLst/>
                          <a:latin typeface="Calibri" panose="020F0502020204030204" pitchFamily="34" charset="0"/>
                        </a:rPr>
                        <a:t>North</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120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2,669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690</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0" i="0" u="none" strike="noStrike">
                          <a:solidFill>
                            <a:srgbClr val="000000"/>
                          </a:solidFill>
                          <a:effectLst/>
                          <a:latin typeface="Calibri" panose="020F0502020204030204" pitchFamily="34" charset="0"/>
                        </a:rPr>
                        <a:t>2,759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5674643"/>
                  </a:ext>
                </a:extLst>
              </a:tr>
              <a:tr h="180975">
                <a:tc>
                  <a:txBody>
                    <a:bodyPr/>
                    <a:lstStyle/>
                    <a:p>
                      <a:pPr algn="l" fontAlgn="b"/>
                      <a:r>
                        <a:rPr lang="en-CA" sz="1100" b="1" i="0" u="none" strike="noStrike">
                          <a:solidFill>
                            <a:srgbClr val="000000"/>
                          </a:solidFill>
                          <a:effectLst/>
                          <a:latin typeface="Calibri" panose="020F0502020204030204" pitchFamily="34" charset="0"/>
                        </a:rPr>
                        <a:t>Total</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1" i="0" u="none" strike="noStrike">
                          <a:solidFill>
                            <a:srgbClr val="000000"/>
                          </a:solidFill>
                          <a:effectLst/>
                          <a:latin typeface="Calibri" panose="020F0502020204030204" pitchFamily="34" charset="0"/>
                        </a:rPr>
                        <a:t>915</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1" i="0" u="none" strike="noStrike">
                          <a:solidFill>
                            <a:srgbClr val="000000"/>
                          </a:solidFill>
                          <a:effectLst/>
                          <a:latin typeface="Calibri" panose="020F0502020204030204" pitchFamily="34" charset="0"/>
                        </a:rPr>
                        <a:t>7,854</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1" i="0" u="none" strike="noStrike">
                          <a:solidFill>
                            <a:srgbClr val="000000"/>
                          </a:solidFill>
                          <a:effectLst/>
                          <a:latin typeface="Calibri" panose="020F0502020204030204" pitchFamily="34" charset="0"/>
                        </a:rPr>
                        <a:t>174,419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1" i="0" u="none" strike="noStrike">
                          <a:solidFill>
                            <a:srgbClr val="000000"/>
                          </a:solidFill>
                          <a:effectLst/>
                          <a:latin typeface="Calibri" panose="020F0502020204030204" pitchFamily="34" charset="0"/>
                        </a:rPr>
                        <a:t>45,079</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CA" sz="1100" b="1" i="0" u="none" strike="noStrike" dirty="0">
                          <a:solidFill>
                            <a:srgbClr val="000000"/>
                          </a:solidFill>
                          <a:effectLst/>
                          <a:latin typeface="Calibri" panose="020F0502020204030204" pitchFamily="34" charset="0"/>
                        </a:rPr>
                        <a:t>180,318</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1631487"/>
                  </a:ext>
                </a:extLst>
              </a:tr>
            </a:tbl>
          </a:graphicData>
        </a:graphic>
      </p:graphicFrame>
    </p:spTree>
    <p:extLst>
      <p:ext uri="{BB962C8B-B14F-4D97-AF65-F5344CB8AC3E}">
        <p14:creationId xmlns:p14="http://schemas.microsoft.com/office/powerpoint/2010/main" val="29829973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9816</TotalTime>
  <Words>5003</Words>
  <Application>Microsoft Office PowerPoint</Application>
  <PresentationFormat>On-screen Show (4:3)</PresentationFormat>
  <Paragraphs>569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Century Gothic</vt:lpstr>
      <vt:lpstr>Corbel</vt:lpstr>
      <vt:lpstr>Times New Roman</vt:lpstr>
      <vt:lpstr>Office Theme</vt:lpstr>
      <vt:lpstr>Economic Impact of Curling in Canada 2016</vt:lpstr>
      <vt:lpstr>PowerPoint Presentation</vt:lpstr>
      <vt:lpstr>Summary: Economic Impact of Curling in Canada 2016</vt:lpstr>
      <vt:lpstr>Background</vt:lpstr>
      <vt:lpstr>1. Manufacture of Curling Equipment</vt:lpstr>
      <vt:lpstr>2. Curling Club Operations &amp; Capital </vt:lpstr>
      <vt:lpstr>2. Curling Club Operations &amp; Capital – Provincial Detail</vt:lpstr>
      <vt:lpstr>2. Curling Club Operations &amp; Capital –  Economic Impact </vt:lpstr>
      <vt:lpstr>3. Participant Spending – Tourism &amp; Retail</vt:lpstr>
      <vt:lpstr>3. Participant Spending – Tourism &amp; Retail  Economic Impact </vt:lpstr>
      <vt:lpstr>4. Curling Canada Championship Events</vt:lpstr>
      <vt:lpstr>Combined – Economic Impact of Curling in Canada</vt:lpstr>
      <vt:lpstr>PowerPoint Presentation</vt:lpstr>
      <vt:lpstr>PowerPoint Presentation</vt:lpstr>
      <vt:lpstr>PowerPoint Presentation</vt:lpstr>
      <vt:lpstr>Economics Background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Fisher</dc:creator>
  <cp:lastModifiedBy>Tony Fisher</cp:lastModifiedBy>
  <cp:revision>181</cp:revision>
  <dcterms:created xsi:type="dcterms:W3CDTF">2016-11-15T13:52:42Z</dcterms:created>
  <dcterms:modified xsi:type="dcterms:W3CDTF">2017-06-17T03:26:41Z</dcterms:modified>
</cp:coreProperties>
</file>